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9144000" cy="5143500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image" Target="../media/image-10-4.png"/><Relationship Id="rId5" Type="http://schemas.openxmlformats.org/officeDocument/2006/relationships/image" Target="../media/image-10-5.png"/><Relationship Id="rId6" Type="http://schemas.openxmlformats.org/officeDocument/2006/relationships/image" Target="../media/image-10-6.png"/><Relationship Id="rId7" Type="http://schemas.openxmlformats.org/officeDocument/2006/relationships/image" Target="../media/image-10-7.png"/><Relationship Id="rId8" Type="http://schemas.openxmlformats.org/officeDocument/2006/relationships/image" Target="../media/image-10-8.png"/><Relationship Id="rId9" Type="http://schemas.openxmlformats.org/officeDocument/2006/relationships/image" Target="../media/image-10-9.png"/><Relationship Id="rId10" Type="http://schemas.openxmlformats.org/officeDocument/2006/relationships/slideLayout" Target="../slideLayouts/slideLayout1.xml"/><Relationship Id="rId11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image" Target="../media/image-2-4.png"/><Relationship Id="rId5" Type="http://schemas.openxmlformats.org/officeDocument/2006/relationships/image" Target="../media/image-2-5.png"/><Relationship Id="rId6" Type="http://schemas.openxmlformats.org/officeDocument/2006/relationships/image" Target="../media/image-2-6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57200" y="1377879"/>
            <a:ext cx="4114800" cy="2194471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4300"/>
              </a:lnSpc>
              <a:buNone/>
            </a:pPr>
            <a:r>
              <a:rPr lang="en-US" sz="3294" b="1" dirty="0">
                <a:solidFill>
                  <a:srgbClr val="A30000"/>
                </a:solidFill>
              </a:rPr>
              <a:t>Synthèse du </a:t>
            </a:r>
            <a:pPr algn="l" indent="0" marL="0">
              <a:lnSpc>
                <a:spcPts val="4300"/>
              </a:lnSpc>
              <a:buNone/>
            </a:pPr>
            <a:r>
              <a:rPr lang="en-US" sz="3294" b="1" dirty="0">
                <a:solidFill>
                  <a:srgbClr val="A30000"/>
                </a:solidFill>
              </a:rPr>
              <a:t>Projet :</a:t>
            </a:r>
            <a:pPr algn="l" indent="0" marL="0">
              <a:lnSpc>
                <a:spcPts val="4300"/>
              </a:lnSpc>
              <a:buNone/>
            </a:pPr>
            <a:r>
              <a:rPr lang="en-US" sz="3294" b="1" dirty="0">
                <a:solidFill>
                  <a:srgbClr val="A30000"/>
                </a:solidFill>
              </a:rPr>
              <a:t>
</a:t>
            </a:r>
            <a:pPr algn="l" indent="0" marL="0">
              <a:lnSpc>
                <a:spcPts val="4300"/>
              </a:lnSpc>
              <a:buNone/>
            </a:pPr>
            <a:r>
              <a:rPr lang="en-US" sz="3294" b="1" dirty="0">
                <a:solidFill>
                  <a:srgbClr val="A30000"/>
                </a:solidFill>
              </a:rPr>
              <a:t>Score Éditorial </a:t>
            </a:r>
            <a:pPr algn="l" indent="0" marL="0">
              <a:lnSpc>
                <a:spcPts val="4300"/>
              </a:lnSpc>
              <a:buNone/>
            </a:pPr>
            <a:r>
              <a:rPr lang="en-US" sz="3294" b="1" dirty="0">
                <a:solidFill>
                  <a:srgbClr val="A30000"/>
                </a:solidFill>
              </a:rPr>
              <a:t>Anime</a:t>
            </a:r>
            <a:endParaRPr lang="en-US" sz="3294" dirty="0"/>
          </a:p>
        </p:txBody>
      </p:sp>
      <p:sp>
        <p:nvSpPr>
          <p:cNvPr id="4" name="Text 1"/>
          <p:cNvSpPr/>
          <p:nvPr/>
        </p:nvSpPr>
        <p:spPr>
          <a:xfrm>
            <a:off x="457200" y="3943824"/>
            <a:ext cx="4114800" cy="62507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04" dirty="0">
                <a:solidFill>
                  <a:srgbClr val="E60000"/>
                </a:solidFill>
              </a:rPr>
              <a:t>Optimiser la recommandation par la qualité et la régularité</a:t>
            </a:r>
            <a:endParaRPr lang="en-US" sz="1704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428625"/>
            <a:ext cx="8572500" cy="46613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3200"/>
              </a:lnSpc>
              <a:buNone/>
            </a:pPr>
            <a:r>
              <a:rPr lang="en-US" sz="2436" b="1" dirty="0">
                <a:solidFill>
                  <a:srgbClr val="A30000"/>
                </a:solidFill>
              </a:rPr>
              <a:t>Conclusion &amp; Perspectives</a:t>
            </a:r>
            <a:endParaRPr lang="en-US" sz="2436" dirty="0"/>
          </a:p>
        </p:txBody>
      </p:sp>
      <p:sp>
        <p:nvSpPr>
          <p:cNvPr id="4" name="Text 1"/>
          <p:cNvSpPr/>
          <p:nvPr/>
        </p:nvSpPr>
        <p:spPr>
          <a:xfrm>
            <a:off x="571500" y="966192"/>
            <a:ext cx="8572500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269" dirty="0">
                <a:solidFill>
                  <a:srgbClr val="E60000"/>
                </a:solidFill>
              </a:rPr>
              <a:t>Valeur ajoutée et évolution du projet</a:t>
            </a:r>
            <a:endParaRPr lang="en-US" sz="1269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41" y="1808262"/>
            <a:ext cx="225028" cy="200025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998925" y="1771650"/>
            <a:ext cx="1477807" cy="27324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397" b="1" dirty="0">
                <a:solidFill>
                  <a:srgbClr val="E60000"/>
                </a:solidFill>
              </a:rPr>
              <a:t>Valeur Ajoutée</a:t>
            </a:r>
            <a:endParaRPr lang="en-US" sz="1397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741" y="2294930"/>
            <a:ext cx="142875" cy="14287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916772" y="2259211"/>
            <a:ext cx="3321844" cy="38576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885" b="1" dirty="0">
                <a:solidFill>
                  <a:srgbClr val="A30000"/>
                </a:solidFill>
              </a:rPr>
              <a:t>Vision Nuancée :</a:t>
            </a:r>
            <a:pPr algn="l" indent="0" marL="0">
              <a:lnSpc>
                <a:spcPts val="1500"/>
              </a:lnSpc>
              <a:buNone/>
            </a:pPr>
            <a:r>
              <a:rPr lang="en-US" sz="942" dirty="0">
                <a:solidFill>
                  <a:srgbClr val="333333"/>
                </a:solidFill>
              </a:rPr>
              <a:t> Le Score Éditorial dépasse la simple </a:t>
            </a:r>
            <a:pPr algn="l" indent="0" marL="0">
              <a:lnSpc>
                <a:spcPts val="1500"/>
              </a:lnSpc>
              <a:buNone/>
            </a:pPr>
            <a:r>
              <a:rPr lang="en-US" sz="942" dirty="0">
                <a:solidFill>
                  <a:srgbClr val="333333"/>
                </a:solidFill>
              </a:rPr>
              <a:t>moyenne pour intégrer la stabilité de l'œuvre.</a:t>
            </a:r>
            <a:endParaRPr lang="en-US" sz="885" dirty="0"/>
          </a:p>
        </p:txBody>
      </p:sp>
      <p:pic>
        <p:nvPicPr>
          <p:cNvPr id="9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741" y="2895005"/>
            <a:ext cx="142875" cy="142875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916772" y="2859286"/>
            <a:ext cx="3321844" cy="38576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885" b="1" dirty="0">
                <a:solidFill>
                  <a:srgbClr val="A30000"/>
                </a:solidFill>
              </a:rPr>
              <a:t>Fidélisation :</a:t>
            </a:r>
            <a:pPr algn="l" indent="0" marL="0">
              <a:lnSpc>
                <a:spcPts val="1500"/>
              </a:lnSpc>
              <a:buNone/>
            </a:pPr>
            <a:r>
              <a:rPr lang="en-US" sz="942" dirty="0">
                <a:solidFill>
                  <a:srgbClr val="333333"/>
                </a:solidFill>
              </a:rPr>
              <a:t> Amélioration de la satisfaction utilisateur </a:t>
            </a:r>
            <a:pPr algn="l" indent="0" marL="0">
              <a:lnSpc>
                <a:spcPts val="1500"/>
              </a:lnSpc>
              <a:buNone/>
            </a:pPr>
            <a:r>
              <a:rPr lang="en-US" sz="942" dirty="0">
                <a:solidFill>
                  <a:srgbClr val="333333"/>
                </a:solidFill>
              </a:rPr>
              <a:t>par des recommandations fiables et constantes.</a:t>
            </a:r>
            <a:endParaRPr lang="en-US" sz="885" dirty="0"/>
          </a:p>
        </p:txBody>
      </p:sp>
      <p:pic>
        <p:nvPicPr>
          <p:cNvPr id="11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741" y="3495080"/>
            <a:ext cx="142875" cy="142875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916772" y="3459361"/>
            <a:ext cx="3321844" cy="38576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885" b="1" dirty="0">
                <a:solidFill>
                  <a:srgbClr val="A30000"/>
                </a:solidFill>
              </a:rPr>
              <a:t>Optimisation :</a:t>
            </a:r>
            <a:pPr algn="l" indent="0" marL="0">
              <a:lnSpc>
                <a:spcPts val="1500"/>
              </a:lnSpc>
              <a:buNone/>
            </a:pPr>
            <a:r>
              <a:rPr lang="en-US" sz="942" dirty="0">
                <a:solidFill>
                  <a:srgbClr val="333333"/>
                </a:solidFill>
              </a:rPr>
              <a:t> Meilleure allocation des ressources de </a:t>
            </a:r>
            <a:pPr algn="l" indent="0" marL="0">
              <a:lnSpc>
                <a:spcPts val="1500"/>
              </a:lnSpc>
              <a:buNone/>
            </a:pPr>
            <a:r>
              <a:rPr lang="en-US" sz="942" dirty="0">
                <a:solidFill>
                  <a:srgbClr val="333333"/>
                </a:solidFill>
              </a:rPr>
              <a:t>mise en avant sur la plateforme.</a:t>
            </a:r>
            <a:endParaRPr lang="en-US" sz="885" dirty="0"/>
          </a:p>
        </p:txBody>
      </p:sp>
      <p:pic>
        <p:nvPicPr>
          <p:cNvPr id="13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05356" y="1808262"/>
            <a:ext cx="200025" cy="200025"/>
          </a:xfrm>
          <a:prstGeom prst="rect">
            <a:avLst/>
          </a:prstGeom>
        </p:spPr>
      </p:pic>
      <p:sp>
        <p:nvSpPr>
          <p:cNvPr id="14" name="Text 6"/>
          <p:cNvSpPr/>
          <p:nvPr/>
        </p:nvSpPr>
        <p:spPr>
          <a:xfrm>
            <a:off x="5212538" y="1771650"/>
            <a:ext cx="2076878" cy="27324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397" b="1" dirty="0">
                <a:solidFill>
                  <a:srgbClr val="E60000"/>
                </a:solidFill>
              </a:rPr>
              <a:t>Perspectives Futures</a:t>
            </a:r>
            <a:endParaRPr lang="en-US" sz="1397" dirty="0"/>
          </a:p>
        </p:txBody>
      </p:sp>
      <p:pic>
        <p:nvPicPr>
          <p:cNvPr id="15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05356" y="2294930"/>
            <a:ext cx="125016" cy="142875"/>
          </a:xfrm>
          <a:prstGeom prst="rect">
            <a:avLst/>
          </a:prstGeom>
        </p:spPr>
      </p:pic>
      <p:sp>
        <p:nvSpPr>
          <p:cNvPr id="16" name="Text 7"/>
          <p:cNvSpPr/>
          <p:nvPr/>
        </p:nvSpPr>
        <p:spPr>
          <a:xfrm>
            <a:off x="5137528" y="2259211"/>
            <a:ext cx="3339703" cy="38576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885" b="1" dirty="0">
                <a:solidFill>
                  <a:srgbClr val="A30000"/>
                </a:solidFill>
              </a:rPr>
              <a:t>Données Financières :</a:t>
            </a:r>
            <a:pPr algn="l" indent="0" marL="0">
              <a:lnSpc>
                <a:spcPts val="1500"/>
              </a:lnSpc>
              <a:buNone/>
            </a:pPr>
            <a:r>
              <a:rPr lang="en-US" sz="942" dirty="0">
                <a:solidFill>
                  <a:srgbClr val="333333"/>
                </a:solidFill>
              </a:rPr>
              <a:t> Intégrer le budget de </a:t>
            </a:r>
            <a:pPr algn="l" indent="0" marL="0">
              <a:lnSpc>
                <a:spcPts val="1500"/>
              </a:lnSpc>
              <a:buNone/>
            </a:pPr>
            <a:r>
              <a:rPr lang="en-US" sz="942" dirty="0">
                <a:solidFill>
                  <a:srgbClr val="333333"/>
                </a:solidFill>
              </a:rPr>
              <a:t>production pour analyser le ROI qualitatif.</a:t>
            </a:r>
            <a:endParaRPr lang="en-US" sz="885" dirty="0"/>
          </a:p>
        </p:txBody>
      </p:sp>
      <p:pic>
        <p:nvPicPr>
          <p:cNvPr id="17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05356" y="2895005"/>
            <a:ext cx="125016" cy="142875"/>
          </a:xfrm>
          <a:prstGeom prst="rect">
            <a:avLst/>
          </a:prstGeom>
        </p:spPr>
      </p:pic>
      <p:sp>
        <p:nvSpPr>
          <p:cNvPr id="18" name="Text 8"/>
          <p:cNvSpPr/>
          <p:nvPr/>
        </p:nvSpPr>
        <p:spPr>
          <a:xfrm>
            <a:off x="5137528" y="2859286"/>
            <a:ext cx="3339703" cy="38576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885" b="1" dirty="0">
                <a:solidFill>
                  <a:srgbClr val="A30000"/>
                </a:solidFill>
              </a:rPr>
              <a:t>Analyse Temporelle :</a:t>
            </a:r>
            <a:pPr algn="l" indent="0" marL="0">
              <a:lnSpc>
                <a:spcPts val="1500"/>
              </a:lnSpc>
              <a:buNone/>
            </a:pPr>
            <a:r>
              <a:rPr lang="en-US" sz="942" dirty="0">
                <a:solidFill>
                  <a:srgbClr val="333333"/>
                </a:solidFill>
              </a:rPr>
              <a:t> Étudier l'évolution du score par </a:t>
            </a:r>
            <a:pPr algn="l" indent="0" marL="0">
              <a:lnSpc>
                <a:spcPts val="1500"/>
              </a:lnSpc>
              <a:buNone/>
            </a:pPr>
            <a:r>
              <a:rPr lang="en-US" sz="942" dirty="0">
                <a:solidFill>
                  <a:srgbClr val="333333"/>
                </a:solidFill>
              </a:rPr>
              <a:t>saison pour détecter les baisses de régime.</a:t>
            </a:r>
            <a:endParaRPr lang="en-US" sz="885" dirty="0"/>
          </a:p>
        </p:txBody>
      </p:sp>
      <p:pic>
        <p:nvPicPr>
          <p:cNvPr id="19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05356" y="3495080"/>
            <a:ext cx="125016" cy="142875"/>
          </a:xfrm>
          <a:prstGeom prst="rect">
            <a:avLst/>
          </a:prstGeom>
        </p:spPr>
      </p:pic>
      <p:sp>
        <p:nvSpPr>
          <p:cNvPr id="20" name="Text 9"/>
          <p:cNvSpPr/>
          <p:nvPr/>
        </p:nvSpPr>
        <p:spPr>
          <a:xfrm>
            <a:off x="5137528" y="3459361"/>
            <a:ext cx="3339703" cy="38576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885" b="1" dirty="0">
                <a:solidFill>
                  <a:srgbClr val="A30000"/>
                </a:solidFill>
              </a:rPr>
              <a:t>Automatisation :</a:t>
            </a:r>
            <a:pPr algn="l" indent="0" marL="0">
              <a:lnSpc>
                <a:spcPts val="1500"/>
              </a:lnSpc>
              <a:buNone/>
            </a:pPr>
            <a:r>
              <a:rPr lang="en-US" sz="942" dirty="0">
                <a:solidFill>
                  <a:srgbClr val="333333"/>
                </a:solidFill>
              </a:rPr>
              <a:t> Détection prédictive des épisodes </a:t>
            </a:r>
            <a:pPr algn="l" indent="0" marL="0">
              <a:lnSpc>
                <a:spcPts val="1500"/>
              </a:lnSpc>
              <a:buNone/>
            </a:pPr>
            <a:r>
              <a:rPr lang="en-US" sz="942" dirty="0">
                <a:solidFill>
                  <a:srgbClr val="333333"/>
                </a:solidFill>
              </a:rPr>
              <a:t>"fillers" via les anomalies de score.</a:t>
            </a:r>
            <a:endParaRPr lang="en-US" sz="885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28625" y="642072"/>
            <a:ext cx="3826790" cy="3786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808" b="1" dirty="0">
                <a:solidFill>
                  <a:srgbClr val="A30000"/>
                </a:solidFill>
              </a:rPr>
              <a:t>Le défi de la recommandation</a:t>
            </a:r>
            <a:endParaRPr lang="en-US" sz="1808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625" y="1280545"/>
            <a:ext cx="142875" cy="14287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78656" y="1235004"/>
            <a:ext cx="1191946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269" dirty="0">
                <a:solidFill>
                  <a:srgbClr val="E60000"/>
                </a:solidFill>
              </a:rPr>
              <a:t>Problématique</a:t>
            </a:r>
            <a:endParaRPr lang="en-US" sz="1269" dirty="0"/>
          </a:p>
        </p:txBody>
      </p:sp>
      <p:sp>
        <p:nvSpPr>
          <p:cNvPr id="6" name="Text 2"/>
          <p:cNvSpPr/>
          <p:nvPr/>
        </p:nvSpPr>
        <p:spPr>
          <a:xfrm>
            <a:off x="428625" y="1540399"/>
            <a:ext cx="5143500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333333"/>
                </a:solidFill>
              </a:rPr>
              <a:t>Les plateformes se basent souvent uniquement sur la </a:t>
            </a:r>
            <a:pPr algn="l" indent="0" marL="0">
              <a:lnSpc>
                <a:spcPts val="1700"/>
              </a:lnSpc>
              <a:buNone/>
            </a:pPr>
            <a:r>
              <a:rPr lang="en-US" sz="987" b="1" dirty="0">
                <a:solidFill>
                  <a:srgbClr val="333333"/>
                </a:solidFill>
              </a:rPr>
              <a:t>Note Globale</a:t>
            </a:r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333333"/>
                </a:solidFill>
              </a:rPr>
              <a:t>, </a:t>
            </a:r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333333"/>
                </a:solidFill>
              </a:rPr>
              <a:t>ignorant les variations internes à l'œuvre.</a:t>
            </a:r>
            <a:endParaRPr lang="en-US" sz="10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625" y="2228878"/>
            <a:ext cx="142875" cy="14287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78656" y="2183336"/>
            <a:ext cx="772223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269" dirty="0">
                <a:solidFill>
                  <a:srgbClr val="E60000"/>
                </a:solidFill>
              </a:rPr>
              <a:t>Le Risque</a:t>
            </a:r>
            <a:endParaRPr lang="en-US" sz="1269" dirty="0"/>
          </a:p>
        </p:txBody>
      </p:sp>
      <p:sp>
        <p:nvSpPr>
          <p:cNvPr id="9" name="Text 4"/>
          <p:cNvSpPr/>
          <p:nvPr/>
        </p:nvSpPr>
        <p:spPr>
          <a:xfrm>
            <a:off x="428625" y="2488732"/>
            <a:ext cx="5143500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333333"/>
                </a:solidFill>
              </a:rPr>
              <a:t>Une note de 8/10 peut cacher de grandes disparités : des épisodes d'exception suivis de passages très faibles (fillers).</a:t>
            </a:r>
            <a:endParaRPr lang="en-US" sz="10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625" y="3177211"/>
            <a:ext cx="178594" cy="14287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14375" y="3131669"/>
            <a:ext cx="1089924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269" dirty="0">
                <a:solidFill>
                  <a:srgbClr val="E60000"/>
                </a:solidFill>
              </a:rPr>
              <a:t>Conséquence</a:t>
            </a:r>
            <a:endParaRPr lang="en-US" sz="1269" dirty="0"/>
          </a:p>
        </p:txBody>
      </p:sp>
      <p:sp>
        <p:nvSpPr>
          <p:cNvPr id="12" name="Text 6"/>
          <p:cNvSpPr/>
          <p:nvPr/>
        </p:nvSpPr>
        <p:spPr>
          <a:xfrm>
            <a:off x="428625" y="3437065"/>
            <a:ext cx="5143500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333333"/>
                </a:solidFill>
              </a:rPr>
              <a:t>Une expérience utilisateur inégale qui peut mener à la frustration et au désengagement des abonnés.</a:t>
            </a:r>
            <a:endParaRPr lang="en-US" sz="1050" dirty="0"/>
          </a:p>
        </p:txBody>
      </p:sp>
      <p:sp>
        <p:nvSpPr>
          <p:cNvPr id="13" name="Shape 7"/>
          <p:cNvSpPr/>
          <p:nvPr/>
        </p:nvSpPr>
        <p:spPr>
          <a:xfrm>
            <a:off x="5572125" y="0"/>
            <a:ext cx="3571875" cy="51435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14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15025" y="1042988"/>
            <a:ext cx="2886075" cy="1457325"/>
          </a:xfrm>
          <a:prstGeom prst="rect">
            <a:avLst/>
          </a:prstGeom>
        </p:spPr>
      </p:pic>
      <p:pic>
        <p:nvPicPr>
          <p:cNvPr id="15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15025" y="2643188"/>
            <a:ext cx="2886075" cy="145732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0" y="820527"/>
            <a:ext cx="9144000" cy="40898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2121" b="1" dirty="0">
                <a:solidFill>
                  <a:srgbClr val="A30000"/>
                </a:solidFill>
              </a:rPr>
              <a:t>Objectifs du Projet</a:t>
            </a:r>
            <a:endParaRPr lang="en-US" sz="2121" dirty="0"/>
          </a:p>
        </p:txBody>
      </p:sp>
      <p:sp>
        <p:nvSpPr>
          <p:cNvPr id="4" name="Text 1"/>
          <p:cNvSpPr/>
          <p:nvPr/>
        </p:nvSpPr>
        <p:spPr>
          <a:xfrm>
            <a:off x="0" y="1400956"/>
            <a:ext cx="9144000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600"/>
              </a:lnSpc>
              <a:buNone/>
            </a:pPr>
            <a:r>
              <a:rPr lang="en-US" sz="1269" dirty="0">
                <a:solidFill>
                  <a:srgbClr val="E60000"/>
                </a:solidFill>
              </a:rPr>
              <a:t>Au-delà de la simple moyenne</a:t>
            </a:r>
            <a:endParaRPr lang="en-US" sz="1269" dirty="0"/>
          </a:p>
        </p:txBody>
      </p:sp>
      <p:sp>
        <p:nvSpPr>
          <p:cNvPr id="5" name="Shape 2"/>
          <p:cNvSpPr/>
          <p:nvPr/>
        </p:nvSpPr>
        <p:spPr>
          <a:xfrm>
            <a:off x="400050" y="1963527"/>
            <a:ext cx="2514600" cy="1974159"/>
          </a:xfrm>
          <a:prstGeom prst="rect">
            <a:avLst/>
          </a:prstGeom>
          <a:solidFill>
            <a:srgbClr val="FFFFFF"/>
          </a:solidFill>
          <a:ln w="9144">
            <a:solidFill>
              <a:srgbClr val="E0E0E0"/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1346597" y="2106402"/>
            <a:ext cx="614363" cy="614363"/>
          </a:xfrm>
          <a:prstGeom prst="ellipse">
            <a:avLst/>
          </a:prstGeom>
          <a:solidFill>
            <a:srgbClr val="F8F8F8"/>
          </a:solidFill>
          <a:ln w="18288">
            <a:solidFill>
              <a:srgbClr val="E60000"/>
            </a:solidFill>
            <a:prstDash val="solid"/>
          </a:ln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9478" y="2277852"/>
            <a:ext cx="228600" cy="22860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403622" y="2849352"/>
            <a:ext cx="2500313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600"/>
              </a:lnSpc>
              <a:buNone/>
            </a:pPr>
            <a:r>
              <a:rPr lang="en-US" sz="1193" b="1" dirty="0">
                <a:solidFill>
                  <a:srgbClr val="A30000"/>
                </a:solidFill>
              </a:rPr>
              <a:t>Fiabilité</a:t>
            </a:r>
            <a:endParaRPr lang="en-US" sz="1193" dirty="0"/>
          </a:p>
        </p:txBody>
      </p:sp>
      <p:sp>
        <p:nvSpPr>
          <p:cNvPr id="9" name="Text 5"/>
          <p:cNvSpPr/>
          <p:nvPr/>
        </p:nvSpPr>
        <p:spPr>
          <a:xfrm>
            <a:off x="403622" y="3211897"/>
            <a:ext cx="2500313" cy="540051"/>
          </a:xfrm>
          <a:prstGeom prst="rect">
            <a:avLst/>
          </a:prstGeom>
          <a:noFill/>
          <a:ln/>
        </p:spPr>
        <p:txBody>
          <a:bodyPr wrap="square" lIns="136017" tIns="0" rIns="136017" bIns="0" rtlCol="0" anchor="t">
            <a:spAutoFit/>
          </a:bodyPr>
          <a:lstStyle/>
          <a:p>
            <a:pPr algn="ctr" indent="0" marL="0">
              <a:lnSpc>
                <a:spcPts val="1400"/>
              </a:lnSpc>
              <a:buNone/>
            </a:pPr>
            <a:r>
              <a:rPr lang="en-US" sz="942" dirty="0">
                <a:solidFill>
                  <a:srgbClr val="333333"/>
                </a:solidFill>
              </a:rPr>
              <a:t>Identifier les animes qui maintiennent un haut niveau de qualité du début à la fin de l'œuvre.</a:t>
            </a:r>
            <a:endParaRPr lang="en-US" sz="942" dirty="0"/>
          </a:p>
        </p:txBody>
      </p:sp>
      <p:sp>
        <p:nvSpPr>
          <p:cNvPr id="10" name="Shape 6"/>
          <p:cNvSpPr/>
          <p:nvPr/>
        </p:nvSpPr>
        <p:spPr>
          <a:xfrm>
            <a:off x="3307556" y="1963527"/>
            <a:ext cx="2514600" cy="1974159"/>
          </a:xfrm>
          <a:prstGeom prst="rect">
            <a:avLst/>
          </a:prstGeom>
          <a:solidFill>
            <a:srgbClr val="FFFFFF"/>
          </a:solidFill>
          <a:ln w="9144">
            <a:solidFill>
              <a:srgbClr val="E0E0E0"/>
            </a:solidFill>
            <a:prstDash val="solid"/>
          </a:ln>
        </p:spPr>
      </p:sp>
      <p:sp>
        <p:nvSpPr>
          <p:cNvPr id="11" name="Shape 7"/>
          <p:cNvSpPr/>
          <p:nvPr/>
        </p:nvSpPr>
        <p:spPr>
          <a:xfrm>
            <a:off x="4257675" y="2106402"/>
            <a:ext cx="614363" cy="614363"/>
          </a:xfrm>
          <a:prstGeom prst="ellipse">
            <a:avLst/>
          </a:prstGeom>
          <a:solidFill>
            <a:srgbClr val="F8F8F8"/>
          </a:solidFill>
          <a:ln w="18288">
            <a:solidFill>
              <a:srgbClr val="E60000"/>
            </a:solidFill>
            <a:prstDash val="solid"/>
          </a:ln>
        </p:spPr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9131" y="2277852"/>
            <a:ext cx="171450" cy="228600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3314700" y="2849352"/>
            <a:ext cx="2500313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600"/>
              </a:lnSpc>
              <a:buNone/>
            </a:pPr>
            <a:r>
              <a:rPr lang="en-US" sz="1193" b="1" dirty="0">
                <a:solidFill>
                  <a:srgbClr val="A30000"/>
                </a:solidFill>
              </a:rPr>
              <a:t>Score Éditorial</a:t>
            </a:r>
            <a:endParaRPr lang="en-US" sz="1193" dirty="0"/>
          </a:p>
        </p:txBody>
      </p:sp>
      <p:sp>
        <p:nvSpPr>
          <p:cNvPr id="14" name="Text 9"/>
          <p:cNvSpPr/>
          <p:nvPr/>
        </p:nvSpPr>
        <p:spPr>
          <a:xfrm>
            <a:off x="3314700" y="3211897"/>
            <a:ext cx="2500313" cy="540051"/>
          </a:xfrm>
          <a:prstGeom prst="rect">
            <a:avLst/>
          </a:prstGeom>
          <a:noFill/>
          <a:ln/>
        </p:spPr>
        <p:txBody>
          <a:bodyPr wrap="square" lIns="136017" tIns="0" rIns="136017" bIns="0" rtlCol="0" anchor="t">
            <a:spAutoFit/>
          </a:bodyPr>
          <a:lstStyle/>
          <a:p>
            <a:pPr algn="ctr" indent="0" marL="0">
              <a:lnSpc>
                <a:spcPts val="1400"/>
              </a:lnSpc>
              <a:buNone/>
            </a:pPr>
            <a:r>
              <a:rPr lang="en-US" sz="942" dirty="0">
                <a:solidFill>
                  <a:srgbClr val="333333"/>
                </a:solidFill>
              </a:rPr>
              <a:t>Créer un indicateur hybride combinant popularité globale et régularité technique de production.</a:t>
            </a:r>
            <a:endParaRPr lang="en-US" sz="942" dirty="0"/>
          </a:p>
        </p:txBody>
      </p:sp>
      <p:sp>
        <p:nvSpPr>
          <p:cNvPr id="15" name="Shape 10"/>
          <p:cNvSpPr/>
          <p:nvPr/>
        </p:nvSpPr>
        <p:spPr>
          <a:xfrm>
            <a:off x="6222206" y="1963527"/>
            <a:ext cx="2514600" cy="1974159"/>
          </a:xfrm>
          <a:prstGeom prst="rect">
            <a:avLst/>
          </a:prstGeom>
          <a:solidFill>
            <a:srgbClr val="FFFFFF"/>
          </a:solidFill>
          <a:ln w="9144">
            <a:solidFill>
              <a:srgbClr val="E0E0E0"/>
            </a:solidFill>
            <a:prstDash val="solid"/>
          </a:ln>
        </p:spPr>
      </p:sp>
      <p:sp>
        <p:nvSpPr>
          <p:cNvPr id="16" name="Shape 11"/>
          <p:cNvSpPr/>
          <p:nvPr/>
        </p:nvSpPr>
        <p:spPr>
          <a:xfrm>
            <a:off x="7175897" y="2106402"/>
            <a:ext cx="614363" cy="614363"/>
          </a:xfrm>
          <a:prstGeom prst="ellipse">
            <a:avLst/>
          </a:prstGeom>
          <a:solidFill>
            <a:srgbClr val="F8F8F8"/>
          </a:solidFill>
          <a:ln w="18288">
            <a:solidFill>
              <a:srgbClr val="E60000"/>
            </a:solidFill>
            <a:prstDash val="solid"/>
          </a:ln>
        </p:spPr>
      </p:sp>
      <p:pic>
        <p:nvPicPr>
          <p:cNvPr id="17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7353" y="2277852"/>
            <a:ext cx="171450" cy="228600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6232922" y="2849352"/>
            <a:ext cx="2500313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600"/>
              </a:lnSpc>
              <a:buNone/>
            </a:pPr>
            <a:r>
              <a:rPr lang="en-US" sz="1193" b="1" dirty="0">
                <a:solidFill>
                  <a:srgbClr val="A30000"/>
                </a:solidFill>
              </a:rPr>
              <a:t>Aide à la Décision</a:t>
            </a:r>
            <a:endParaRPr lang="en-US" sz="1193" dirty="0"/>
          </a:p>
        </p:txBody>
      </p:sp>
      <p:sp>
        <p:nvSpPr>
          <p:cNvPr id="19" name="Text 13"/>
          <p:cNvSpPr/>
          <p:nvPr/>
        </p:nvSpPr>
        <p:spPr>
          <a:xfrm>
            <a:off x="6232922" y="3211897"/>
            <a:ext cx="2500313" cy="540051"/>
          </a:xfrm>
          <a:prstGeom prst="rect">
            <a:avLst/>
          </a:prstGeom>
          <a:noFill/>
          <a:ln/>
        </p:spPr>
        <p:txBody>
          <a:bodyPr wrap="square" lIns="136017" tIns="0" rIns="136017" bIns="0" rtlCol="0" anchor="t">
            <a:spAutoFit/>
          </a:bodyPr>
          <a:lstStyle/>
          <a:p>
            <a:pPr algn="ctr" indent="0" marL="0">
              <a:lnSpc>
                <a:spcPts val="1400"/>
              </a:lnSpc>
              <a:buNone/>
            </a:pPr>
            <a:r>
              <a:rPr lang="en-US" sz="942" dirty="0">
                <a:solidFill>
                  <a:srgbClr val="333333"/>
                </a:solidFill>
              </a:rPr>
              <a:t>Guider la mise en avant éditoriale stratégique sur une plateforme de streaming compétitive.</a:t>
            </a:r>
            <a:endParaRPr lang="en-US" sz="942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28625" y="642072"/>
            <a:ext cx="4146975" cy="3786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808" b="1" dirty="0">
                <a:solidFill>
                  <a:srgbClr val="A30000"/>
                </a:solidFill>
              </a:rPr>
              <a:t>Audit et Nettoyage des Données</a:t>
            </a:r>
            <a:endParaRPr lang="en-US" sz="1808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625" y="1277866"/>
            <a:ext cx="112514" cy="12858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6864" y="1235004"/>
            <a:ext cx="1598526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090" b="1" dirty="0">
                <a:solidFill>
                  <a:srgbClr val="E60000"/>
                </a:solidFill>
              </a:rPr>
              <a:t>Périmètre de l'étude</a:t>
            </a:r>
            <a:endParaRPr lang="en-US" sz="1090" dirty="0"/>
          </a:p>
        </p:txBody>
      </p:sp>
      <p:sp>
        <p:nvSpPr>
          <p:cNvPr id="6" name="Text 2"/>
          <p:cNvSpPr/>
          <p:nvPr/>
        </p:nvSpPr>
        <p:spPr>
          <a:xfrm>
            <a:off x="428625" y="1506466"/>
            <a:ext cx="5143500" cy="20571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942" dirty="0">
                <a:solidFill>
                  <a:srgbClr val="333333"/>
                </a:solidFill>
              </a:rPr>
              <a:t>Analyse de 59 animes majeurs (Naruto, Frieren, Cowboy Bebop, etc.).</a:t>
            </a:r>
            <a:endParaRPr lang="en-US" sz="942" dirty="0"/>
          </a:p>
        </p:txBody>
      </p:sp>
      <p:sp>
        <p:nvSpPr>
          <p:cNvPr id="7" name="Text 3"/>
          <p:cNvSpPr/>
          <p:nvPr/>
        </p:nvSpPr>
        <p:spPr>
          <a:xfrm>
            <a:off x="428625" y="1740759"/>
            <a:ext cx="5143500" cy="20571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942" dirty="0">
                <a:solidFill>
                  <a:srgbClr val="333333"/>
                </a:solidFill>
              </a:rPr>
              <a:t>Données extraites de sources agrégées de streaming.</a:t>
            </a:r>
            <a:endParaRPr lang="en-US" sz="942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625" y="2132214"/>
            <a:ext cx="128588" cy="128588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642938" y="2089352"/>
            <a:ext cx="1053787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090" b="1" dirty="0">
                <a:solidFill>
                  <a:srgbClr val="E60000"/>
                </a:solidFill>
              </a:rPr>
              <a:t>Attributs clés</a:t>
            </a:r>
            <a:endParaRPr lang="en-US" sz="1090" dirty="0"/>
          </a:p>
        </p:txBody>
      </p:sp>
      <p:sp>
        <p:nvSpPr>
          <p:cNvPr id="10" name="Text 5"/>
          <p:cNvSpPr/>
          <p:nvPr/>
        </p:nvSpPr>
        <p:spPr>
          <a:xfrm>
            <a:off x="428625" y="2360814"/>
            <a:ext cx="5143500" cy="20571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942" dirty="0">
                <a:solidFill>
                  <a:srgbClr val="333333"/>
                </a:solidFill>
              </a:rPr>
              <a:t>Notes globales et notes par épisodes (meilleur/pire).</a:t>
            </a:r>
            <a:endParaRPr lang="en-US" sz="942" dirty="0"/>
          </a:p>
        </p:txBody>
      </p:sp>
      <p:sp>
        <p:nvSpPr>
          <p:cNvPr id="11" name="Text 6"/>
          <p:cNvSpPr/>
          <p:nvPr/>
        </p:nvSpPr>
        <p:spPr>
          <a:xfrm>
            <a:off x="428625" y="2595107"/>
            <a:ext cx="5143500" cy="20571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942" dirty="0">
                <a:solidFill>
                  <a:srgbClr val="333333"/>
                </a:solidFill>
              </a:rPr>
              <a:t>Métadonnées : Studios de production, genres, dates de publication.</a:t>
            </a:r>
            <a:endParaRPr lang="en-US" sz="942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625" y="2986562"/>
            <a:ext cx="160734" cy="128588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675084" y="2943699"/>
            <a:ext cx="1877467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090" b="1" dirty="0">
                <a:solidFill>
                  <a:srgbClr val="E60000"/>
                </a:solidFill>
              </a:rPr>
              <a:t>Processus de Nettoyage</a:t>
            </a:r>
            <a:endParaRPr lang="en-US" sz="1090" dirty="0"/>
          </a:p>
        </p:txBody>
      </p:sp>
      <p:sp>
        <p:nvSpPr>
          <p:cNvPr id="14" name="Text 8"/>
          <p:cNvSpPr/>
          <p:nvPr/>
        </p:nvSpPr>
        <p:spPr>
          <a:xfrm>
            <a:off x="428625" y="3215162"/>
            <a:ext cx="5143500" cy="20571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942" dirty="0">
                <a:solidFill>
                  <a:srgbClr val="333333"/>
                </a:solidFill>
              </a:rPr>
              <a:t>Suppression des doublons et gestion des valeurs manquantes (NaN).</a:t>
            </a:r>
            <a:endParaRPr lang="en-US" sz="942" dirty="0"/>
          </a:p>
        </p:txBody>
      </p:sp>
      <p:sp>
        <p:nvSpPr>
          <p:cNvPr id="15" name="Text 9"/>
          <p:cNvSpPr/>
          <p:nvPr/>
        </p:nvSpPr>
        <p:spPr>
          <a:xfrm>
            <a:off x="428625" y="3449455"/>
            <a:ext cx="5143500" cy="20571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942" dirty="0">
                <a:solidFill>
                  <a:srgbClr val="333333"/>
                </a:solidFill>
              </a:rPr>
              <a:t>Normalisation des formats de date et des labels de commentaires.</a:t>
            </a:r>
            <a:endParaRPr lang="en-US" sz="942" dirty="0"/>
          </a:p>
        </p:txBody>
      </p:sp>
      <p:sp>
        <p:nvSpPr>
          <p:cNvPr id="16" name="Shape 10"/>
          <p:cNvSpPr/>
          <p:nvPr/>
        </p:nvSpPr>
        <p:spPr>
          <a:xfrm>
            <a:off x="5572125" y="0"/>
            <a:ext cx="3571875" cy="51435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17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3588" y="1485900"/>
            <a:ext cx="3028950" cy="21717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28625" y="428625"/>
            <a:ext cx="5057775" cy="35004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808" b="1" dirty="0">
                <a:solidFill>
                  <a:srgbClr val="A30000"/>
                </a:solidFill>
              </a:rPr>
              <a:t>Ingénierie des Caractéristiques</a:t>
            </a:r>
            <a:endParaRPr lang="en-US" sz="1808" dirty="0"/>
          </a:p>
        </p:txBody>
      </p:sp>
      <p:sp>
        <p:nvSpPr>
          <p:cNvPr id="4" name="Text 1"/>
          <p:cNvSpPr/>
          <p:nvPr/>
        </p:nvSpPr>
        <p:spPr>
          <a:xfrm>
            <a:off x="428625" y="850106"/>
            <a:ext cx="5057775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269" dirty="0">
                <a:solidFill>
                  <a:srgbClr val="E60000"/>
                </a:solidFill>
              </a:rPr>
              <a:t>Le Score de Régularité</a:t>
            </a:r>
            <a:endParaRPr lang="en-US" sz="1269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625" y="1412677"/>
            <a:ext cx="64294" cy="128588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578644" y="1369814"/>
            <a:ext cx="521326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090" b="1" dirty="0">
                <a:solidFill>
                  <a:srgbClr val="E60000"/>
                </a:solidFill>
              </a:rPr>
              <a:t>L'Écart</a:t>
            </a:r>
            <a:endParaRPr lang="en-US" sz="1090" dirty="0"/>
          </a:p>
        </p:txBody>
      </p:sp>
      <p:sp>
        <p:nvSpPr>
          <p:cNvPr id="7" name="Text 3"/>
          <p:cNvSpPr/>
          <p:nvPr/>
        </p:nvSpPr>
        <p:spPr>
          <a:xfrm>
            <a:off x="428625" y="1655564"/>
            <a:ext cx="5057775" cy="38576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42" dirty="0">
                <a:solidFill>
                  <a:srgbClr val="333333"/>
                </a:solidFill>
              </a:rPr>
              <a:t>Différence absolue entre la note du </a:t>
            </a:r>
            <a:pPr algn="l" indent="0" marL="0">
              <a:lnSpc>
                <a:spcPts val="1500"/>
              </a:lnSpc>
              <a:buNone/>
            </a:pPr>
            <a:r>
              <a:rPr lang="en-US" sz="885" b="1" dirty="0">
                <a:solidFill>
                  <a:srgbClr val="333333"/>
                </a:solidFill>
              </a:rPr>
              <a:t>meilleur épisode</a:t>
            </a:r>
            <a:pPr algn="l" indent="0" marL="0">
              <a:lnSpc>
                <a:spcPts val="1500"/>
              </a:lnSpc>
              <a:buNone/>
            </a:pPr>
            <a:r>
              <a:rPr lang="en-US" sz="942" dirty="0">
                <a:solidFill>
                  <a:srgbClr val="333333"/>
                </a:solidFill>
              </a:rPr>
              <a:t> et celle du </a:t>
            </a:r>
            <a:pPr algn="l" indent="0" marL="0">
              <a:lnSpc>
                <a:spcPts val="1500"/>
              </a:lnSpc>
              <a:buNone/>
            </a:pPr>
            <a:r>
              <a:rPr lang="en-US" sz="885" b="1" dirty="0">
                <a:solidFill>
                  <a:srgbClr val="333333"/>
                </a:solidFill>
              </a:rPr>
              <a:t>pire épisode</a:t>
            </a:r>
            <a:pPr algn="l" indent="0" marL="0">
              <a:lnSpc>
                <a:spcPts val="1500"/>
              </a:lnSpc>
              <a:buNone/>
            </a:pPr>
            <a:r>
              <a:rPr lang="en-US" sz="942" dirty="0">
                <a:solidFill>
                  <a:srgbClr val="333333"/>
                </a:solidFill>
              </a:rPr>
              <a:t> de la </a:t>
            </a:r>
            <a:pPr algn="l" indent="0" marL="0">
              <a:lnSpc>
                <a:spcPts val="1500"/>
              </a:lnSpc>
              <a:buNone/>
            </a:pPr>
            <a:r>
              <a:rPr lang="en-US" sz="942" dirty="0">
                <a:solidFill>
                  <a:srgbClr val="333333"/>
                </a:solidFill>
              </a:rPr>
              <a:t>série.</a:t>
            </a:r>
            <a:endParaRPr lang="en-US" sz="942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625" y="2298502"/>
            <a:ext cx="128588" cy="128588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642938" y="2255639"/>
            <a:ext cx="841790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090" b="1" dirty="0">
                <a:solidFill>
                  <a:srgbClr val="E60000"/>
                </a:solidFill>
              </a:rPr>
              <a:t>Hypothèse</a:t>
            </a:r>
            <a:endParaRPr lang="en-US" sz="1090" dirty="0"/>
          </a:p>
        </p:txBody>
      </p:sp>
      <p:sp>
        <p:nvSpPr>
          <p:cNvPr id="10" name="Text 5"/>
          <p:cNvSpPr/>
          <p:nvPr/>
        </p:nvSpPr>
        <p:spPr>
          <a:xfrm>
            <a:off x="428625" y="2541389"/>
            <a:ext cx="5057775" cy="38576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42" dirty="0">
                <a:solidFill>
                  <a:srgbClr val="333333"/>
                </a:solidFill>
              </a:rPr>
              <a:t>Un faible écart est le gage d'une maîtrise narrative et technique constante, évitant les déceptions en cours de visionnage.</a:t>
            </a:r>
            <a:endParaRPr lang="en-US" sz="942" dirty="0"/>
          </a:p>
        </p:txBody>
      </p:sp>
      <p:sp>
        <p:nvSpPr>
          <p:cNvPr id="11" name="Shape 6"/>
          <p:cNvSpPr/>
          <p:nvPr/>
        </p:nvSpPr>
        <p:spPr>
          <a:xfrm>
            <a:off x="428625" y="3284339"/>
            <a:ext cx="5057775" cy="884039"/>
          </a:xfrm>
          <a:prstGeom prst="rect">
            <a:avLst/>
          </a:prstGeom>
          <a:solidFill>
            <a:srgbClr val="E60000">
              <a:alpha val="10000"/>
            </a:srgbClr>
          </a:solidFill>
          <a:ln/>
        </p:spPr>
      </p:sp>
      <p:sp>
        <p:nvSpPr>
          <p:cNvPr id="12" name="Shape 7"/>
          <p:cNvSpPr/>
          <p:nvPr/>
        </p:nvSpPr>
        <p:spPr>
          <a:xfrm>
            <a:off x="428625" y="3284339"/>
            <a:ext cx="5057775" cy="14288"/>
          </a:xfrm>
          <a:prstGeom prst="rect">
            <a:avLst/>
          </a:prstGeom>
          <a:solidFill>
            <a:srgbClr val="A30000"/>
          </a:solidFill>
          <a:ln/>
        </p:spPr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3470077"/>
            <a:ext cx="96441" cy="128588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53666" y="3427214"/>
            <a:ext cx="474948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090" b="1" dirty="0">
                <a:solidFill>
                  <a:srgbClr val="E60000"/>
                </a:solidFill>
              </a:rPr>
              <a:t>Calcul</a:t>
            </a:r>
            <a:endParaRPr lang="en-US" sz="1090" dirty="0"/>
          </a:p>
        </p:txBody>
      </p:sp>
      <p:sp>
        <p:nvSpPr>
          <p:cNvPr id="15" name="Text 9"/>
          <p:cNvSpPr/>
          <p:nvPr/>
        </p:nvSpPr>
        <p:spPr>
          <a:xfrm>
            <a:off x="571500" y="3712964"/>
            <a:ext cx="4772025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500"/>
              </a:lnSpc>
              <a:buNone/>
            </a:pPr>
            <a:r>
              <a:rPr lang="en-US" sz="1090" b="1" dirty="0">
                <a:solidFill>
                  <a:srgbClr val="A30000"/>
                </a:solidFill>
              </a:rPr>
              <a:t>Score_Regularite = 10 - (Note_Meilleur_Ep - Note_Pire_Ep)</a:t>
            </a:r>
            <a:endParaRPr lang="en-US" sz="1090" dirty="0"/>
          </a:p>
        </p:txBody>
      </p:sp>
      <p:sp>
        <p:nvSpPr>
          <p:cNvPr id="16" name="Text 10"/>
          <p:cNvSpPr/>
          <p:nvPr/>
        </p:nvSpPr>
        <p:spPr>
          <a:xfrm>
            <a:off x="571500" y="3998714"/>
            <a:ext cx="477202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834" i="1" dirty="0">
                <a:solidFill>
                  <a:srgbClr val="666666"/>
                </a:solidFill>
              </a:rPr>
              <a:t>Exemple : Un anime avec un écart de 1.0 aura une régularité de 9.0/10.</a:t>
            </a:r>
            <a:endParaRPr lang="en-US" sz="834" dirty="0"/>
          </a:p>
        </p:txBody>
      </p:sp>
      <p:sp>
        <p:nvSpPr>
          <p:cNvPr id="17" name="Shape 11"/>
          <p:cNvSpPr/>
          <p:nvPr/>
        </p:nvSpPr>
        <p:spPr>
          <a:xfrm>
            <a:off x="5486400" y="0"/>
            <a:ext cx="3657600" cy="51435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18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7856" y="428625"/>
            <a:ext cx="3214688" cy="428625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22241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428625"/>
            <a:ext cx="8572500" cy="46613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3200"/>
              </a:lnSpc>
              <a:buNone/>
            </a:pPr>
            <a:r>
              <a:rPr lang="en-US" sz="2436" b="1" dirty="0">
                <a:solidFill>
                  <a:srgbClr val="A30000"/>
                </a:solidFill>
              </a:rPr>
              <a:t>Le Score Éditorial Final</a:t>
            </a:r>
            <a:endParaRPr lang="en-US" sz="2436" dirty="0"/>
          </a:p>
        </p:txBody>
      </p:sp>
      <p:sp>
        <p:nvSpPr>
          <p:cNvPr id="4" name="Text 1"/>
          <p:cNvSpPr/>
          <p:nvPr/>
        </p:nvSpPr>
        <p:spPr>
          <a:xfrm>
            <a:off x="571500" y="966192"/>
            <a:ext cx="8572500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269" dirty="0">
                <a:solidFill>
                  <a:srgbClr val="E60000"/>
                </a:solidFill>
              </a:rPr>
              <a:t>Pondération Stratégique &amp; Formule</a:t>
            </a:r>
            <a:endParaRPr lang="en-US" sz="1269" dirty="0"/>
          </a:p>
        </p:txBody>
      </p:sp>
      <p:sp>
        <p:nvSpPr>
          <p:cNvPr id="5" name="Text 2"/>
          <p:cNvSpPr/>
          <p:nvPr/>
        </p:nvSpPr>
        <p:spPr>
          <a:xfrm>
            <a:off x="2214563" y="1628775"/>
            <a:ext cx="2143125" cy="62329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4300"/>
              </a:lnSpc>
              <a:buNone/>
            </a:pPr>
            <a:r>
              <a:rPr lang="en-US" sz="3294" b="1" dirty="0">
                <a:solidFill>
                  <a:srgbClr val="E60000"/>
                </a:solidFill>
              </a:rPr>
              <a:t>60%</a:t>
            </a:r>
            <a:endParaRPr lang="en-US" sz="3294" dirty="0"/>
          </a:p>
        </p:txBody>
      </p:sp>
      <p:sp>
        <p:nvSpPr>
          <p:cNvPr id="6" name="Text 3"/>
          <p:cNvSpPr/>
          <p:nvPr/>
        </p:nvSpPr>
        <p:spPr>
          <a:xfrm>
            <a:off x="2214563" y="2323505"/>
            <a:ext cx="2143125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600"/>
              </a:lnSpc>
              <a:buNone/>
            </a:pPr>
            <a:r>
              <a:rPr lang="en-US" sz="1269" dirty="0">
                <a:solidFill>
                  <a:srgbClr val="A30000"/>
                </a:solidFill>
              </a:rPr>
              <a:t>Note Globale</a:t>
            </a:r>
            <a:endParaRPr lang="en-US" sz="1269" dirty="0"/>
          </a:p>
        </p:txBody>
      </p:sp>
      <p:sp>
        <p:nvSpPr>
          <p:cNvPr id="7" name="Text 4"/>
          <p:cNvSpPr/>
          <p:nvPr/>
        </p:nvSpPr>
        <p:spPr>
          <a:xfrm>
            <a:off x="2214563" y="2628900"/>
            <a:ext cx="2143125" cy="32001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 indent="0" marL="0">
              <a:lnSpc>
                <a:spcPts val="1300"/>
              </a:lnSpc>
              <a:buNone/>
            </a:pPr>
            <a:r>
              <a:rPr lang="en-US" sz="834" dirty="0">
                <a:solidFill>
                  <a:srgbClr val="333333"/>
                </a:solidFill>
              </a:rPr>
              <a:t>Reflet de l'appréciation générale du public et de la popularité historique.</a:t>
            </a:r>
            <a:endParaRPr lang="en-US" sz="834" dirty="0"/>
          </a:p>
        </p:txBody>
      </p:sp>
      <p:sp>
        <p:nvSpPr>
          <p:cNvPr id="8" name="Text 5"/>
          <p:cNvSpPr/>
          <p:nvPr/>
        </p:nvSpPr>
        <p:spPr>
          <a:xfrm>
            <a:off x="4786313" y="1628775"/>
            <a:ext cx="2143125" cy="62329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4300"/>
              </a:lnSpc>
              <a:buNone/>
            </a:pPr>
            <a:r>
              <a:rPr lang="en-US" sz="3294" b="1" dirty="0">
                <a:solidFill>
                  <a:srgbClr val="E60000"/>
                </a:solidFill>
              </a:rPr>
              <a:t>40%</a:t>
            </a:r>
            <a:endParaRPr lang="en-US" sz="3294" dirty="0"/>
          </a:p>
        </p:txBody>
      </p:sp>
      <p:sp>
        <p:nvSpPr>
          <p:cNvPr id="9" name="Text 6"/>
          <p:cNvSpPr/>
          <p:nvPr/>
        </p:nvSpPr>
        <p:spPr>
          <a:xfrm>
            <a:off x="4786313" y="2323505"/>
            <a:ext cx="2143125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600"/>
              </a:lnSpc>
              <a:buNone/>
            </a:pPr>
            <a:r>
              <a:rPr lang="en-US" sz="1269" dirty="0">
                <a:solidFill>
                  <a:srgbClr val="A30000"/>
                </a:solidFill>
              </a:rPr>
              <a:t>Régularité</a:t>
            </a:r>
            <a:endParaRPr lang="en-US" sz="1269" dirty="0"/>
          </a:p>
        </p:txBody>
      </p:sp>
      <p:sp>
        <p:nvSpPr>
          <p:cNvPr id="10" name="Text 7"/>
          <p:cNvSpPr/>
          <p:nvPr/>
        </p:nvSpPr>
        <p:spPr>
          <a:xfrm>
            <a:off x="4786313" y="2628900"/>
            <a:ext cx="2143125" cy="32001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 indent="0" marL="0">
              <a:lnSpc>
                <a:spcPts val="1300"/>
              </a:lnSpc>
              <a:buNone/>
            </a:pPr>
            <a:r>
              <a:rPr lang="en-US" sz="834" dirty="0">
                <a:solidFill>
                  <a:srgbClr val="333333"/>
                </a:solidFill>
              </a:rPr>
              <a:t>Garantie de la stabilité technique et narrative sur l'ensemble des épisodes.</a:t>
            </a:r>
            <a:endParaRPr lang="en-US" sz="834" dirty="0"/>
          </a:p>
        </p:txBody>
      </p:sp>
      <p:sp>
        <p:nvSpPr>
          <p:cNvPr id="11" name="Shape 8"/>
          <p:cNvSpPr/>
          <p:nvPr/>
        </p:nvSpPr>
        <p:spPr>
          <a:xfrm>
            <a:off x="1357313" y="3020355"/>
            <a:ext cx="6429375" cy="1455539"/>
          </a:xfrm>
          <a:prstGeom prst="rect">
            <a:avLst/>
          </a:prstGeom>
          <a:solidFill>
            <a:srgbClr val="E60000">
              <a:alpha val="10000"/>
            </a:srgbClr>
          </a:solidFill>
          <a:ln/>
        </p:spPr>
      </p:sp>
      <p:sp>
        <p:nvSpPr>
          <p:cNvPr id="12" name="Shape 9"/>
          <p:cNvSpPr/>
          <p:nvPr/>
        </p:nvSpPr>
        <p:spPr>
          <a:xfrm>
            <a:off x="1357313" y="3020355"/>
            <a:ext cx="6429375" cy="14288"/>
          </a:xfrm>
          <a:prstGeom prst="rect">
            <a:avLst/>
          </a:prstGeom>
          <a:solidFill>
            <a:srgbClr val="A30000"/>
          </a:solidFill>
          <a:ln/>
        </p:spPr>
      </p:sp>
      <p:sp>
        <p:nvSpPr>
          <p:cNvPr id="13" name="Text 10"/>
          <p:cNvSpPr/>
          <p:nvPr/>
        </p:nvSpPr>
        <p:spPr>
          <a:xfrm>
            <a:off x="1357313" y="3163230"/>
            <a:ext cx="6429375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400"/>
              </a:lnSpc>
              <a:buNone/>
            </a:pPr>
            <a:r>
              <a:rPr lang="en-US" sz="1050" spc="2" kern="0" dirty="0">
                <a:solidFill>
                  <a:srgbClr val="A30000"/>
                </a:solidFill>
              </a:rPr>
              <a:t>L'Indicateur Hybride</a:t>
            </a:r>
            <a:endParaRPr lang="en-US" sz="1050" dirty="0"/>
          </a:p>
        </p:txBody>
      </p:sp>
      <p:sp>
        <p:nvSpPr>
          <p:cNvPr id="14" name="Text 11"/>
          <p:cNvSpPr/>
          <p:nvPr/>
        </p:nvSpPr>
        <p:spPr>
          <a:xfrm>
            <a:off x="1357313" y="3500772"/>
            <a:ext cx="6429375" cy="817959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2121" b="1" dirty="0">
                <a:solidFill>
                  <a:srgbClr val="A30000"/>
                </a:solidFill>
              </a:rPr>
              <a:t>Score_Editorial = (0.6 × Note_Globale) + (0.4 × Score_Regularite)</a:t>
            </a:r>
            <a:endParaRPr lang="en-US" sz="2121" dirty="0"/>
          </a:p>
        </p:txBody>
      </p:sp>
      <p:sp>
        <p:nvSpPr>
          <p:cNvPr id="15" name="Text 12"/>
          <p:cNvSpPr/>
          <p:nvPr/>
        </p:nvSpPr>
        <p:spPr>
          <a:xfrm>
            <a:off x="1714500" y="4818794"/>
            <a:ext cx="5715000" cy="38933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 indent="0" marL="0">
              <a:lnSpc>
                <a:spcPts val="1400"/>
              </a:lnSpc>
              <a:buNone/>
            </a:pPr>
            <a:r>
              <a:rPr lang="en-US" sz="1050" i="1" dirty="0">
                <a:solidFill>
                  <a:srgbClr val="333333"/>
                </a:solidFill>
              </a:rPr>
              <a:t>Ce score robuste permet de </a:t>
            </a:r>
            <a:pPr algn="ctr" indent="0" marL="0">
              <a:lnSpc>
                <a:spcPts val="1400"/>
              </a:lnSpc>
              <a:buNone/>
            </a:pPr>
            <a:r>
              <a:rPr lang="en-US" sz="987" b="1" i="1" dirty="0">
                <a:solidFill>
                  <a:srgbClr val="E60000"/>
                </a:solidFill>
              </a:rPr>
              <a:t>pénaliser les "coups d'éclat"</a:t>
            </a:r>
            <a:pPr algn="ctr" indent="0" marL="0">
              <a:lnSpc>
                <a:spcPts val="1400"/>
              </a:lnSpc>
              <a:buNone/>
            </a:pPr>
            <a:r>
              <a:rPr lang="en-US" sz="1050" i="1" dirty="0">
                <a:solidFill>
                  <a:srgbClr val="333333"/>
                </a:solidFill>
              </a:rPr>
              <a:t> sans lendemain et de valoriser </a:t>
            </a:r>
            <a:pPr algn="ctr" indent="0" marL="0">
              <a:lnSpc>
                <a:spcPts val="1400"/>
              </a:lnSpc>
              <a:buNone/>
            </a:pPr>
            <a:r>
              <a:rPr lang="en-US" sz="1050" i="1" dirty="0">
                <a:solidFill>
                  <a:srgbClr val="333333"/>
                </a:solidFill>
              </a:rPr>
              <a:t>la maîtrise constante de l'œuvre.</a:t>
            </a:r>
            <a:endParaRPr lang="en-US" sz="10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642072"/>
            <a:ext cx="5200650" cy="35004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808" b="1" dirty="0">
                <a:solidFill>
                  <a:srgbClr val="A30000"/>
                </a:solidFill>
              </a:rPr>
              <a:t>Le Verdict du Top 5</a:t>
            </a:r>
            <a:endParaRPr lang="en-US" sz="1808" dirty="0"/>
          </a:p>
        </p:txBody>
      </p:sp>
      <p:sp>
        <p:nvSpPr>
          <p:cNvPr id="4" name="Text 1"/>
          <p:cNvSpPr/>
          <p:nvPr/>
        </p:nvSpPr>
        <p:spPr>
          <a:xfrm>
            <a:off x="285750" y="1134991"/>
            <a:ext cx="5200650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1050" dirty="0">
                <a:solidFill>
                  <a:srgbClr val="E60000"/>
                </a:solidFill>
              </a:rPr>
              <a:t>Classement par Score Éditorial (Qualité + Régularité)</a:t>
            </a:r>
            <a:endParaRPr lang="en-US" sz="1050" dirty="0"/>
          </a:p>
        </p:txBody>
      </p:sp>
      <p:sp>
        <p:nvSpPr>
          <p:cNvPr id="5" name="Text 2"/>
          <p:cNvSpPr/>
          <p:nvPr/>
        </p:nvSpPr>
        <p:spPr>
          <a:xfrm>
            <a:off x="285750" y="1472533"/>
            <a:ext cx="1979795" cy="325041"/>
          </a:xfrm>
          <a:prstGeom prst="rect">
            <a:avLst/>
          </a:prstGeom>
          <a:noFill/>
          <a:ln/>
        </p:spPr>
        <p:txBody>
          <a:bodyPr wrap="square" lIns="8509" tIns="85090" rIns="8509" bIns="85090" rtlCol="0" anchor="ctr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885" b="1" dirty="0">
                <a:solidFill>
                  <a:srgbClr val="E60000"/>
                </a:solidFill>
              </a:rPr>
              <a:t>Anime</a:t>
            </a:r>
            <a:endParaRPr lang="en-US" sz="885" dirty="0"/>
          </a:p>
        </p:txBody>
      </p:sp>
      <p:sp>
        <p:nvSpPr>
          <p:cNvPr id="6" name="Text 3"/>
          <p:cNvSpPr/>
          <p:nvPr/>
        </p:nvSpPr>
        <p:spPr>
          <a:xfrm>
            <a:off x="2265545" y="1472533"/>
            <a:ext cx="927069" cy="325041"/>
          </a:xfrm>
          <a:prstGeom prst="rect">
            <a:avLst/>
          </a:prstGeom>
          <a:noFill/>
          <a:ln/>
        </p:spPr>
        <p:txBody>
          <a:bodyPr wrap="square" lIns="8509" tIns="85090" rIns="8509" bIns="85090" rtlCol="0" anchor="ctr">
            <a:spAutoFit/>
          </a:bodyPr>
          <a:lstStyle/>
          <a:p>
            <a:pPr algn="ctr" indent="0" marL="0">
              <a:lnSpc>
                <a:spcPts val="1200"/>
              </a:lnSpc>
              <a:buNone/>
            </a:pPr>
            <a:r>
              <a:rPr lang="en-US" sz="885" b="1" dirty="0">
                <a:solidFill>
                  <a:srgbClr val="E60000"/>
                </a:solidFill>
              </a:rPr>
              <a:t>Note Globale</a:t>
            </a:r>
            <a:endParaRPr lang="en-US" sz="885" dirty="0"/>
          </a:p>
        </p:txBody>
      </p:sp>
      <p:sp>
        <p:nvSpPr>
          <p:cNvPr id="7" name="Text 4"/>
          <p:cNvSpPr/>
          <p:nvPr/>
        </p:nvSpPr>
        <p:spPr>
          <a:xfrm>
            <a:off x="3192614" y="1472533"/>
            <a:ext cx="749787" cy="325041"/>
          </a:xfrm>
          <a:prstGeom prst="rect">
            <a:avLst/>
          </a:prstGeom>
          <a:noFill/>
          <a:ln/>
        </p:spPr>
        <p:txBody>
          <a:bodyPr wrap="square" lIns="8509" tIns="85090" rIns="8509" bIns="85090" rtlCol="0" anchor="ctr">
            <a:spAutoFit/>
          </a:bodyPr>
          <a:lstStyle/>
          <a:p>
            <a:pPr algn="ctr" indent="0" marL="0">
              <a:lnSpc>
                <a:spcPts val="1200"/>
              </a:lnSpc>
              <a:buNone/>
            </a:pPr>
            <a:r>
              <a:rPr lang="en-US" sz="885" b="1" dirty="0">
                <a:solidFill>
                  <a:srgbClr val="E60000"/>
                </a:solidFill>
              </a:rPr>
              <a:t>Régularité</a:t>
            </a:r>
            <a:endParaRPr lang="en-US" sz="885" dirty="0"/>
          </a:p>
        </p:txBody>
      </p:sp>
      <p:sp>
        <p:nvSpPr>
          <p:cNvPr id="8" name="Text 5"/>
          <p:cNvSpPr/>
          <p:nvPr/>
        </p:nvSpPr>
        <p:spPr>
          <a:xfrm>
            <a:off x="3942401" y="1472533"/>
            <a:ext cx="1023928" cy="325041"/>
          </a:xfrm>
          <a:prstGeom prst="rect">
            <a:avLst/>
          </a:prstGeom>
          <a:noFill/>
          <a:ln/>
        </p:spPr>
        <p:txBody>
          <a:bodyPr wrap="square" lIns="8509" tIns="85090" rIns="8509" bIns="85090" rtlCol="0" anchor="ctr">
            <a:spAutoFit/>
          </a:bodyPr>
          <a:lstStyle/>
          <a:p>
            <a:pPr algn="ctr" indent="0" marL="0">
              <a:lnSpc>
                <a:spcPts val="1200"/>
              </a:lnSpc>
              <a:buNone/>
            </a:pPr>
            <a:r>
              <a:rPr lang="en-US" sz="885" b="1" dirty="0">
                <a:solidFill>
                  <a:srgbClr val="E60000"/>
                </a:solidFill>
              </a:rPr>
              <a:t>Score Éditorial</a:t>
            </a:r>
            <a:endParaRPr lang="en-US" sz="885" dirty="0"/>
          </a:p>
        </p:txBody>
      </p:sp>
      <p:sp>
        <p:nvSpPr>
          <p:cNvPr id="9" name="Text 6"/>
          <p:cNvSpPr/>
          <p:nvPr/>
        </p:nvSpPr>
        <p:spPr>
          <a:xfrm>
            <a:off x="285750" y="1797574"/>
            <a:ext cx="1979795" cy="328613"/>
          </a:xfrm>
          <a:prstGeom prst="rect">
            <a:avLst/>
          </a:prstGeom>
          <a:noFill/>
          <a:ln/>
        </p:spPr>
        <p:txBody>
          <a:bodyPr wrap="square" lIns="8509" tIns="85090" rIns="8509" bIns="85090" rtlCol="0" anchor="ctr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942" dirty="0">
                <a:solidFill>
                  <a:srgbClr val="333333"/>
                </a:solidFill>
              </a:rPr>
              <a:t>Frieren: Beyond Journey's End</a:t>
            </a:r>
            <a:endParaRPr lang="en-US" sz="942" dirty="0"/>
          </a:p>
        </p:txBody>
      </p:sp>
      <p:sp>
        <p:nvSpPr>
          <p:cNvPr id="10" name="Text 7"/>
          <p:cNvSpPr/>
          <p:nvPr/>
        </p:nvSpPr>
        <p:spPr>
          <a:xfrm>
            <a:off x="2265545" y="1797574"/>
            <a:ext cx="927069" cy="328613"/>
          </a:xfrm>
          <a:prstGeom prst="rect">
            <a:avLst/>
          </a:prstGeom>
          <a:noFill/>
          <a:ln/>
        </p:spPr>
        <p:txBody>
          <a:bodyPr wrap="square" lIns="8509" tIns="85090" rIns="8509" bIns="85090" rtlCol="0" anchor="ctr">
            <a:spAutoFit/>
          </a:bodyPr>
          <a:lstStyle/>
          <a:p>
            <a:pPr algn="ctr" indent="0" marL="0">
              <a:lnSpc>
                <a:spcPts val="1200"/>
              </a:lnSpc>
              <a:buNone/>
            </a:pPr>
            <a:r>
              <a:rPr lang="en-US" sz="942" dirty="0">
                <a:solidFill>
                  <a:srgbClr val="333333"/>
                </a:solidFill>
              </a:rPr>
              <a:t>9.3</a:t>
            </a:r>
            <a:endParaRPr lang="en-US" sz="942" dirty="0"/>
          </a:p>
        </p:txBody>
      </p:sp>
      <p:sp>
        <p:nvSpPr>
          <p:cNvPr id="11" name="Text 8"/>
          <p:cNvSpPr/>
          <p:nvPr/>
        </p:nvSpPr>
        <p:spPr>
          <a:xfrm>
            <a:off x="3192614" y="1797574"/>
            <a:ext cx="749787" cy="328613"/>
          </a:xfrm>
          <a:prstGeom prst="rect">
            <a:avLst/>
          </a:prstGeom>
          <a:noFill/>
          <a:ln/>
        </p:spPr>
        <p:txBody>
          <a:bodyPr wrap="square" lIns="8509" tIns="85090" rIns="8509" bIns="85090" rtlCol="0" anchor="ctr">
            <a:spAutoFit/>
          </a:bodyPr>
          <a:lstStyle/>
          <a:p>
            <a:pPr algn="ctr" indent="0" marL="0">
              <a:lnSpc>
                <a:spcPts val="1200"/>
              </a:lnSpc>
              <a:buNone/>
            </a:pPr>
            <a:r>
              <a:rPr lang="en-US" sz="942" dirty="0">
                <a:solidFill>
                  <a:srgbClr val="333333"/>
                </a:solidFill>
              </a:rPr>
              <a:t>7.9</a:t>
            </a:r>
            <a:endParaRPr lang="en-US" sz="942" dirty="0"/>
          </a:p>
        </p:txBody>
      </p:sp>
      <p:sp>
        <p:nvSpPr>
          <p:cNvPr id="12" name="Text 9"/>
          <p:cNvSpPr/>
          <p:nvPr/>
        </p:nvSpPr>
        <p:spPr>
          <a:xfrm>
            <a:off x="3942401" y="1797574"/>
            <a:ext cx="1023928" cy="328613"/>
          </a:xfrm>
          <a:prstGeom prst="rect">
            <a:avLst/>
          </a:prstGeom>
          <a:noFill/>
          <a:ln/>
        </p:spPr>
        <p:txBody>
          <a:bodyPr wrap="square" lIns="8509" tIns="85090" rIns="8509" bIns="85090" rtlCol="0" anchor="ctr">
            <a:spAutoFit/>
          </a:bodyPr>
          <a:lstStyle/>
          <a:p>
            <a:pPr algn="ctr" indent="0" marL="0">
              <a:lnSpc>
                <a:spcPts val="1200"/>
              </a:lnSpc>
              <a:buNone/>
            </a:pPr>
            <a:r>
              <a:rPr lang="en-US" sz="885" b="1" dirty="0">
                <a:solidFill>
                  <a:srgbClr val="A30000"/>
                </a:solidFill>
              </a:rPr>
              <a:t>8.74</a:t>
            </a:r>
            <a:endParaRPr lang="en-US" sz="885" dirty="0"/>
          </a:p>
        </p:txBody>
      </p:sp>
      <p:sp>
        <p:nvSpPr>
          <p:cNvPr id="13" name="Text 10"/>
          <p:cNvSpPr/>
          <p:nvPr/>
        </p:nvSpPr>
        <p:spPr>
          <a:xfrm>
            <a:off x="285750" y="2126186"/>
            <a:ext cx="1979795" cy="325041"/>
          </a:xfrm>
          <a:prstGeom prst="rect">
            <a:avLst/>
          </a:prstGeom>
          <a:noFill/>
          <a:ln/>
        </p:spPr>
        <p:txBody>
          <a:bodyPr wrap="square" lIns="8509" tIns="85090" rIns="8509" bIns="85090" rtlCol="0" anchor="ctr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942" dirty="0">
                <a:solidFill>
                  <a:srgbClr val="333333"/>
                </a:solidFill>
              </a:rPr>
              <a:t>Your Lie in April</a:t>
            </a:r>
            <a:endParaRPr lang="en-US" sz="942" dirty="0"/>
          </a:p>
        </p:txBody>
      </p:sp>
      <p:sp>
        <p:nvSpPr>
          <p:cNvPr id="14" name="Text 11"/>
          <p:cNvSpPr/>
          <p:nvPr/>
        </p:nvSpPr>
        <p:spPr>
          <a:xfrm>
            <a:off x="2265545" y="2126186"/>
            <a:ext cx="927069" cy="325041"/>
          </a:xfrm>
          <a:prstGeom prst="rect">
            <a:avLst/>
          </a:prstGeom>
          <a:noFill/>
          <a:ln/>
        </p:spPr>
        <p:txBody>
          <a:bodyPr wrap="square" lIns="8509" tIns="85090" rIns="8509" bIns="85090" rtlCol="0" anchor="ctr">
            <a:spAutoFit/>
          </a:bodyPr>
          <a:lstStyle/>
          <a:p>
            <a:pPr algn="ctr" indent="0" marL="0">
              <a:lnSpc>
                <a:spcPts val="1200"/>
              </a:lnSpc>
              <a:buNone/>
            </a:pPr>
            <a:r>
              <a:rPr lang="en-US" sz="942" dirty="0">
                <a:solidFill>
                  <a:srgbClr val="333333"/>
                </a:solidFill>
              </a:rPr>
              <a:t>8.6</a:t>
            </a:r>
            <a:endParaRPr lang="en-US" sz="942" dirty="0"/>
          </a:p>
        </p:txBody>
      </p:sp>
      <p:sp>
        <p:nvSpPr>
          <p:cNvPr id="15" name="Text 12"/>
          <p:cNvSpPr/>
          <p:nvPr/>
        </p:nvSpPr>
        <p:spPr>
          <a:xfrm>
            <a:off x="3192614" y="2126186"/>
            <a:ext cx="749787" cy="325041"/>
          </a:xfrm>
          <a:prstGeom prst="rect">
            <a:avLst/>
          </a:prstGeom>
          <a:noFill/>
          <a:ln/>
        </p:spPr>
        <p:txBody>
          <a:bodyPr wrap="square" lIns="8509" tIns="85090" rIns="8509" bIns="85090" rtlCol="0" anchor="ctr">
            <a:spAutoFit/>
          </a:bodyPr>
          <a:lstStyle/>
          <a:p>
            <a:pPr algn="ctr" indent="0" marL="0">
              <a:lnSpc>
                <a:spcPts val="1200"/>
              </a:lnSpc>
              <a:buNone/>
            </a:pPr>
            <a:r>
              <a:rPr lang="en-US" sz="942" dirty="0">
                <a:solidFill>
                  <a:srgbClr val="333333"/>
                </a:solidFill>
              </a:rPr>
              <a:t>8.9</a:t>
            </a:r>
            <a:endParaRPr lang="en-US" sz="942" dirty="0"/>
          </a:p>
        </p:txBody>
      </p:sp>
      <p:sp>
        <p:nvSpPr>
          <p:cNvPr id="16" name="Text 13"/>
          <p:cNvSpPr/>
          <p:nvPr/>
        </p:nvSpPr>
        <p:spPr>
          <a:xfrm>
            <a:off x="3942401" y="2126186"/>
            <a:ext cx="1023928" cy="325041"/>
          </a:xfrm>
          <a:prstGeom prst="rect">
            <a:avLst/>
          </a:prstGeom>
          <a:noFill/>
          <a:ln/>
        </p:spPr>
        <p:txBody>
          <a:bodyPr wrap="square" lIns="8509" tIns="85090" rIns="8509" bIns="85090" rtlCol="0" anchor="ctr">
            <a:spAutoFit/>
          </a:bodyPr>
          <a:lstStyle/>
          <a:p>
            <a:pPr algn="ctr" indent="0" marL="0">
              <a:lnSpc>
                <a:spcPts val="1200"/>
              </a:lnSpc>
              <a:buNone/>
            </a:pPr>
            <a:r>
              <a:rPr lang="en-US" sz="885" b="1" dirty="0">
                <a:solidFill>
                  <a:srgbClr val="A30000"/>
                </a:solidFill>
              </a:rPr>
              <a:t>8.72</a:t>
            </a:r>
            <a:endParaRPr lang="en-US" sz="885" dirty="0"/>
          </a:p>
        </p:txBody>
      </p:sp>
      <p:sp>
        <p:nvSpPr>
          <p:cNvPr id="17" name="Text 14"/>
          <p:cNvSpPr/>
          <p:nvPr/>
        </p:nvSpPr>
        <p:spPr>
          <a:xfrm>
            <a:off x="285750" y="2451227"/>
            <a:ext cx="1979795" cy="325041"/>
          </a:xfrm>
          <a:prstGeom prst="rect">
            <a:avLst/>
          </a:prstGeom>
          <a:noFill/>
          <a:ln/>
        </p:spPr>
        <p:txBody>
          <a:bodyPr wrap="square" lIns="8509" tIns="85090" rIns="8509" bIns="85090" rtlCol="0" anchor="ctr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942" dirty="0">
                <a:solidFill>
                  <a:srgbClr val="333333"/>
                </a:solidFill>
              </a:rPr>
              <a:t>Steins;Gate</a:t>
            </a:r>
            <a:endParaRPr lang="en-US" sz="942" dirty="0"/>
          </a:p>
        </p:txBody>
      </p:sp>
      <p:sp>
        <p:nvSpPr>
          <p:cNvPr id="18" name="Text 15"/>
          <p:cNvSpPr/>
          <p:nvPr/>
        </p:nvSpPr>
        <p:spPr>
          <a:xfrm>
            <a:off x="2265545" y="2451227"/>
            <a:ext cx="927069" cy="325041"/>
          </a:xfrm>
          <a:prstGeom prst="rect">
            <a:avLst/>
          </a:prstGeom>
          <a:noFill/>
          <a:ln/>
        </p:spPr>
        <p:txBody>
          <a:bodyPr wrap="square" lIns="8509" tIns="85090" rIns="8509" bIns="85090" rtlCol="0" anchor="ctr">
            <a:spAutoFit/>
          </a:bodyPr>
          <a:lstStyle/>
          <a:p>
            <a:pPr algn="ctr" indent="0" marL="0">
              <a:lnSpc>
                <a:spcPts val="1200"/>
              </a:lnSpc>
              <a:buNone/>
            </a:pPr>
            <a:r>
              <a:rPr lang="en-US" sz="942" dirty="0">
                <a:solidFill>
                  <a:srgbClr val="333333"/>
                </a:solidFill>
              </a:rPr>
              <a:t>9.1</a:t>
            </a:r>
            <a:endParaRPr lang="en-US" sz="942" dirty="0"/>
          </a:p>
        </p:txBody>
      </p:sp>
      <p:sp>
        <p:nvSpPr>
          <p:cNvPr id="19" name="Text 16"/>
          <p:cNvSpPr/>
          <p:nvPr/>
        </p:nvSpPr>
        <p:spPr>
          <a:xfrm>
            <a:off x="3192614" y="2451227"/>
            <a:ext cx="749787" cy="325041"/>
          </a:xfrm>
          <a:prstGeom prst="rect">
            <a:avLst/>
          </a:prstGeom>
          <a:noFill/>
          <a:ln/>
        </p:spPr>
        <p:txBody>
          <a:bodyPr wrap="square" lIns="8509" tIns="85090" rIns="8509" bIns="85090" rtlCol="0" anchor="ctr">
            <a:spAutoFit/>
          </a:bodyPr>
          <a:lstStyle/>
          <a:p>
            <a:pPr algn="ctr" indent="0" marL="0">
              <a:lnSpc>
                <a:spcPts val="1200"/>
              </a:lnSpc>
              <a:buNone/>
            </a:pPr>
            <a:r>
              <a:rPr lang="en-US" sz="942" dirty="0">
                <a:solidFill>
                  <a:srgbClr val="333333"/>
                </a:solidFill>
              </a:rPr>
              <a:t>8.1</a:t>
            </a:r>
            <a:endParaRPr lang="en-US" sz="942" dirty="0"/>
          </a:p>
        </p:txBody>
      </p:sp>
      <p:sp>
        <p:nvSpPr>
          <p:cNvPr id="20" name="Text 17"/>
          <p:cNvSpPr/>
          <p:nvPr/>
        </p:nvSpPr>
        <p:spPr>
          <a:xfrm>
            <a:off x="3942401" y="2451227"/>
            <a:ext cx="1023928" cy="325041"/>
          </a:xfrm>
          <a:prstGeom prst="rect">
            <a:avLst/>
          </a:prstGeom>
          <a:noFill/>
          <a:ln/>
        </p:spPr>
        <p:txBody>
          <a:bodyPr wrap="square" lIns="8509" tIns="85090" rIns="8509" bIns="85090" rtlCol="0" anchor="ctr">
            <a:spAutoFit/>
          </a:bodyPr>
          <a:lstStyle/>
          <a:p>
            <a:pPr algn="ctr" indent="0" marL="0">
              <a:lnSpc>
                <a:spcPts val="1200"/>
              </a:lnSpc>
              <a:buNone/>
            </a:pPr>
            <a:r>
              <a:rPr lang="en-US" sz="885" b="1" dirty="0">
                <a:solidFill>
                  <a:srgbClr val="A30000"/>
                </a:solidFill>
              </a:rPr>
              <a:t>8.70</a:t>
            </a:r>
            <a:endParaRPr lang="en-US" sz="885" dirty="0"/>
          </a:p>
        </p:txBody>
      </p:sp>
      <p:sp>
        <p:nvSpPr>
          <p:cNvPr id="21" name="Text 18"/>
          <p:cNvSpPr/>
          <p:nvPr/>
        </p:nvSpPr>
        <p:spPr>
          <a:xfrm>
            <a:off x="285750" y="2776268"/>
            <a:ext cx="1979795" cy="325041"/>
          </a:xfrm>
          <a:prstGeom prst="rect">
            <a:avLst/>
          </a:prstGeom>
          <a:noFill/>
          <a:ln/>
        </p:spPr>
        <p:txBody>
          <a:bodyPr wrap="square" lIns="8509" tIns="85090" rIns="8509" bIns="85090" rtlCol="0" anchor="ctr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942" dirty="0">
                <a:solidFill>
                  <a:srgbClr val="333333"/>
                </a:solidFill>
              </a:rPr>
              <a:t>Vinland Saga</a:t>
            </a:r>
            <a:endParaRPr lang="en-US" sz="942" dirty="0"/>
          </a:p>
        </p:txBody>
      </p:sp>
      <p:sp>
        <p:nvSpPr>
          <p:cNvPr id="22" name="Text 19"/>
          <p:cNvSpPr/>
          <p:nvPr/>
        </p:nvSpPr>
        <p:spPr>
          <a:xfrm>
            <a:off x="2265545" y="2776268"/>
            <a:ext cx="927069" cy="325041"/>
          </a:xfrm>
          <a:prstGeom prst="rect">
            <a:avLst/>
          </a:prstGeom>
          <a:noFill/>
          <a:ln/>
        </p:spPr>
        <p:txBody>
          <a:bodyPr wrap="square" lIns="8509" tIns="85090" rIns="8509" bIns="85090" rtlCol="0" anchor="ctr">
            <a:spAutoFit/>
          </a:bodyPr>
          <a:lstStyle/>
          <a:p>
            <a:pPr algn="ctr" indent="0" marL="0">
              <a:lnSpc>
                <a:spcPts val="1200"/>
              </a:lnSpc>
              <a:buNone/>
            </a:pPr>
            <a:r>
              <a:rPr lang="en-US" sz="942" dirty="0">
                <a:solidFill>
                  <a:srgbClr val="333333"/>
                </a:solidFill>
              </a:rPr>
              <a:t>8.8</a:t>
            </a:r>
            <a:endParaRPr lang="en-US" sz="942" dirty="0"/>
          </a:p>
        </p:txBody>
      </p:sp>
      <p:sp>
        <p:nvSpPr>
          <p:cNvPr id="23" name="Text 20"/>
          <p:cNvSpPr/>
          <p:nvPr/>
        </p:nvSpPr>
        <p:spPr>
          <a:xfrm>
            <a:off x="3192614" y="2776268"/>
            <a:ext cx="749787" cy="325041"/>
          </a:xfrm>
          <a:prstGeom prst="rect">
            <a:avLst/>
          </a:prstGeom>
          <a:noFill/>
          <a:ln/>
        </p:spPr>
        <p:txBody>
          <a:bodyPr wrap="square" lIns="8509" tIns="85090" rIns="8509" bIns="85090" rtlCol="0" anchor="ctr">
            <a:spAutoFit/>
          </a:bodyPr>
          <a:lstStyle/>
          <a:p>
            <a:pPr algn="ctr" indent="0" marL="0">
              <a:lnSpc>
                <a:spcPts val="1200"/>
              </a:lnSpc>
              <a:buNone/>
            </a:pPr>
            <a:r>
              <a:rPr lang="en-US" sz="942" dirty="0">
                <a:solidFill>
                  <a:srgbClr val="333333"/>
                </a:solidFill>
              </a:rPr>
              <a:t>8.5</a:t>
            </a:r>
            <a:endParaRPr lang="en-US" sz="942" dirty="0"/>
          </a:p>
        </p:txBody>
      </p:sp>
      <p:sp>
        <p:nvSpPr>
          <p:cNvPr id="24" name="Text 21"/>
          <p:cNvSpPr/>
          <p:nvPr/>
        </p:nvSpPr>
        <p:spPr>
          <a:xfrm>
            <a:off x="3942401" y="2776268"/>
            <a:ext cx="1023928" cy="325041"/>
          </a:xfrm>
          <a:prstGeom prst="rect">
            <a:avLst/>
          </a:prstGeom>
          <a:noFill/>
          <a:ln/>
        </p:spPr>
        <p:txBody>
          <a:bodyPr wrap="square" lIns="8509" tIns="85090" rIns="8509" bIns="85090" rtlCol="0" anchor="ctr">
            <a:spAutoFit/>
          </a:bodyPr>
          <a:lstStyle/>
          <a:p>
            <a:pPr algn="ctr" indent="0" marL="0">
              <a:lnSpc>
                <a:spcPts val="1200"/>
              </a:lnSpc>
              <a:buNone/>
            </a:pPr>
            <a:r>
              <a:rPr lang="en-US" sz="885" b="1" dirty="0">
                <a:solidFill>
                  <a:srgbClr val="A30000"/>
                </a:solidFill>
              </a:rPr>
              <a:t>8.68</a:t>
            </a:r>
            <a:endParaRPr lang="en-US" sz="885" dirty="0"/>
          </a:p>
        </p:txBody>
      </p:sp>
      <p:sp>
        <p:nvSpPr>
          <p:cNvPr id="25" name="Text 22"/>
          <p:cNvSpPr/>
          <p:nvPr/>
        </p:nvSpPr>
        <p:spPr>
          <a:xfrm>
            <a:off x="285750" y="3101308"/>
            <a:ext cx="1979795" cy="325041"/>
          </a:xfrm>
          <a:prstGeom prst="rect">
            <a:avLst/>
          </a:prstGeom>
          <a:noFill/>
          <a:ln/>
        </p:spPr>
        <p:txBody>
          <a:bodyPr wrap="square" lIns="8509" tIns="85090" rIns="8509" bIns="85090" rtlCol="0" anchor="ctr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942" dirty="0">
                <a:solidFill>
                  <a:srgbClr val="333333"/>
                </a:solidFill>
              </a:rPr>
              <a:t>Mushishi</a:t>
            </a:r>
            <a:endParaRPr lang="en-US" sz="942" dirty="0"/>
          </a:p>
        </p:txBody>
      </p:sp>
      <p:sp>
        <p:nvSpPr>
          <p:cNvPr id="26" name="Text 23"/>
          <p:cNvSpPr/>
          <p:nvPr/>
        </p:nvSpPr>
        <p:spPr>
          <a:xfrm>
            <a:off x="2265545" y="3101308"/>
            <a:ext cx="927069" cy="325041"/>
          </a:xfrm>
          <a:prstGeom prst="rect">
            <a:avLst/>
          </a:prstGeom>
          <a:noFill/>
          <a:ln/>
        </p:spPr>
        <p:txBody>
          <a:bodyPr wrap="square" lIns="8509" tIns="85090" rIns="8509" bIns="85090" rtlCol="0" anchor="ctr">
            <a:spAutoFit/>
          </a:bodyPr>
          <a:lstStyle/>
          <a:p>
            <a:pPr algn="ctr" indent="0" marL="0">
              <a:lnSpc>
                <a:spcPts val="1200"/>
              </a:lnSpc>
              <a:buNone/>
            </a:pPr>
            <a:r>
              <a:rPr lang="en-US" sz="942" dirty="0">
                <a:solidFill>
                  <a:srgbClr val="333333"/>
                </a:solidFill>
              </a:rPr>
              <a:t>8.7</a:t>
            </a:r>
            <a:endParaRPr lang="en-US" sz="942" dirty="0"/>
          </a:p>
        </p:txBody>
      </p:sp>
      <p:sp>
        <p:nvSpPr>
          <p:cNvPr id="27" name="Text 24"/>
          <p:cNvSpPr/>
          <p:nvPr/>
        </p:nvSpPr>
        <p:spPr>
          <a:xfrm>
            <a:off x="3192614" y="3101308"/>
            <a:ext cx="749787" cy="325041"/>
          </a:xfrm>
          <a:prstGeom prst="rect">
            <a:avLst/>
          </a:prstGeom>
          <a:noFill/>
          <a:ln/>
        </p:spPr>
        <p:txBody>
          <a:bodyPr wrap="square" lIns="8509" tIns="85090" rIns="8509" bIns="85090" rtlCol="0" anchor="ctr">
            <a:spAutoFit/>
          </a:bodyPr>
          <a:lstStyle/>
          <a:p>
            <a:pPr algn="ctr" indent="0" marL="0">
              <a:lnSpc>
                <a:spcPts val="1200"/>
              </a:lnSpc>
              <a:buNone/>
            </a:pPr>
            <a:r>
              <a:rPr lang="en-US" sz="942" dirty="0">
                <a:solidFill>
                  <a:srgbClr val="333333"/>
                </a:solidFill>
              </a:rPr>
              <a:t>8.6</a:t>
            </a:r>
            <a:endParaRPr lang="en-US" sz="942" dirty="0"/>
          </a:p>
        </p:txBody>
      </p:sp>
      <p:sp>
        <p:nvSpPr>
          <p:cNvPr id="28" name="Text 25"/>
          <p:cNvSpPr/>
          <p:nvPr/>
        </p:nvSpPr>
        <p:spPr>
          <a:xfrm>
            <a:off x="3942401" y="3101308"/>
            <a:ext cx="1023928" cy="325041"/>
          </a:xfrm>
          <a:prstGeom prst="rect">
            <a:avLst/>
          </a:prstGeom>
          <a:noFill/>
          <a:ln/>
        </p:spPr>
        <p:txBody>
          <a:bodyPr wrap="square" lIns="8509" tIns="85090" rIns="8509" bIns="85090" rtlCol="0" anchor="ctr">
            <a:spAutoFit/>
          </a:bodyPr>
          <a:lstStyle/>
          <a:p>
            <a:pPr algn="ctr" indent="0" marL="0">
              <a:lnSpc>
                <a:spcPts val="1200"/>
              </a:lnSpc>
              <a:buNone/>
            </a:pPr>
            <a:r>
              <a:rPr lang="en-US" sz="885" b="1" dirty="0">
                <a:solidFill>
                  <a:srgbClr val="A30000"/>
                </a:solidFill>
              </a:rPr>
              <a:t>8.66</a:t>
            </a:r>
            <a:endParaRPr lang="en-US" sz="885" dirty="0"/>
          </a:p>
        </p:txBody>
      </p:sp>
      <p:sp>
        <p:nvSpPr>
          <p:cNvPr id="29" name="Shape 26"/>
          <p:cNvSpPr/>
          <p:nvPr/>
        </p:nvSpPr>
        <p:spPr>
          <a:xfrm>
            <a:off x="5486400" y="0"/>
            <a:ext cx="3657600" cy="51435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30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7869" y="1475184"/>
            <a:ext cx="3014663" cy="1871663"/>
          </a:xfrm>
          <a:prstGeom prst="rect">
            <a:avLst/>
          </a:prstGeom>
        </p:spPr>
      </p:pic>
      <p:sp>
        <p:nvSpPr>
          <p:cNvPr id="31" name="Text 27"/>
          <p:cNvSpPr/>
          <p:nvPr/>
        </p:nvSpPr>
        <p:spPr>
          <a:xfrm>
            <a:off x="6052765" y="3432572"/>
            <a:ext cx="2524841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727" i="1" dirty="0">
                <a:solidFill>
                  <a:srgbClr val="A30000"/>
                </a:solidFill>
              </a:rPr>
              <a:t>Visualisation comparative des métriques de performance</a:t>
            </a:r>
            <a:endParaRPr lang="en-US" sz="727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28625" y="642072"/>
            <a:ext cx="3023118" cy="3786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808" b="1" dirty="0">
                <a:solidFill>
                  <a:srgbClr val="A30000"/>
                </a:solidFill>
              </a:rPr>
              <a:t>Interprétation du Score</a:t>
            </a:r>
            <a:endParaRPr lang="en-US" sz="1808" dirty="0"/>
          </a:p>
        </p:txBody>
      </p:sp>
      <p:sp>
        <p:nvSpPr>
          <p:cNvPr id="4" name="Text 1"/>
          <p:cNvSpPr/>
          <p:nvPr/>
        </p:nvSpPr>
        <p:spPr>
          <a:xfrm>
            <a:off x="435769" y="1313585"/>
            <a:ext cx="1815071" cy="257175"/>
          </a:xfrm>
          <a:prstGeom prst="rect">
            <a:avLst/>
          </a:prstGeom>
          <a:noFill/>
          <a:ln/>
        </p:spPr>
        <p:txBody>
          <a:bodyPr wrap="none" lIns="0" tIns="51054" rIns="0" bIns="0" rtlCol="0" anchor="t">
            <a:spAutoFit/>
          </a:bodyPr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090" b="1" dirty="0">
                <a:solidFill>
                  <a:srgbClr val="A30000"/>
                </a:solidFill>
              </a:rPr>
              <a:t>💎 Chef-d'œuvre</a:t>
            </a:r>
            <a:endParaRPr lang="en-US" sz="1090" dirty="0"/>
          </a:p>
        </p:txBody>
      </p:sp>
      <p:sp>
        <p:nvSpPr>
          <p:cNvPr id="5" name="Text 2"/>
          <p:cNvSpPr/>
          <p:nvPr/>
        </p:nvSpPr>
        <p:spPr>
          <a:xfrm>
            <a:off x="435769" y="1570760"/>
            <a:ext cx="4537704" cy="250031"/>
          </a:xfrm>
          <a:prstGeom prst="rect">
            <a:avLst/>
          </a:prstGeom>
          <a:noFill/>
          <a:ln/>
        </p:spPr>
        <p:txBody>
          <a:bodyPr wrap="none" lIns="0" tIns="51054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1050" dirty="0">
                <a:solidFill>
                  <a:srgbClr val="A30000"/>
                </a:solidFill>
              </a:rPr>
              <a:t>Score ≥ 8.5</a:t>
            </a:r>
            <a:endParaRPr lang="en-US" sz="1050" dirty="0"/>
          </a:p>
        </p:txBody>
      </p:sp>
      <p:sp>
        <p:nvSpPr>
          <p:cNvPr id="6" name="Text 3"/>
          <p:cNvSpPr/>
          <p:nvPr/>
        </p:nvSpPr>
        <p:spPr>
          <a:xfrm>
            <a:off x="435769" y="1820791"/>
            <a:ext cx="4537704" cy="248580"/>
          </a:xfrm>
          <a:prstGeom prst="rect">
            <a:avLst/>
          </a:prstGeom>
          <a:noFill/>
          <a:ln/>
        </p:spPr>
        <p:txBody>
          <a:bodyPr wrap="square" lIns="0" tIns="51054" rIns="0" bIns="68072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834" dirty="0">
                <a:solidFill>
                  <a:srgbClr val="333333"/>
                </a:solidFill>
              </a:rPr>
              <a:t>Qualité exceptionnelle et constance. Recommandé sans réserve.</a:t>
            </a:r>
            <a:endParaRPr lang="en-US" sz="834" dirty="0"/>
          </a:p>
        </p:txBody>
      </p:sp>
      <p:sp>
        <p:nvSpPr>
          <p:cNvPr id="7" name="Text 4"/>
          <p:cNvSpPr/>
          <p:nvPr/>
        </p:nvSpPr>
        <p:spPr>
          <a:xfrm>
            <a:off x="435769" y="2090803"/>
            <a:ext cx="1815071" cy="257175"/>
          </a:xfrm>
          <a:prstGeom prst="rect">
            <a:avLst/>
          </a:prstGeom>
          <a:noFill/>
          <a:ln/>
        </p:spPr>
        <p:txBody>
          <a:bodyPr wrap="none" lIns="0" tIns="51054" rIns="0" bIns="0" rtlCol="0" anchor="t">
            <a:spAutoFit/>
          </a:bodyPr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090" b="1" dirty="0">
                <a:solidFill>
                  <a:srgbClr val="E60000"/>
                </a:solidFill>
              </a:rPr>
              <a:t>✅ Très bon</a:t>
            </a:r>
            <a:endParaRPr lang="en-US" sz="1090" dirty="0"/>
          </a:p>
        </p:txBody>
      </p:sp>
      <p:sp>
        <p:nvSpPr>
          <p:cNvPr id="8" name="Text 5"/>
          <p:cNvSpPr/>
          <p:nvPr/>
        </p:nvSpPr>
        <p:spPr>
          <a:xfrm>
            <a:off x="435769" y="2347978"/>
            <a:ext cx="4537704" cy="250031"/>
          </a:xfrm>
          <a:prstGeom prst="rect">
            <a:avLst/>
          </a:prstGeom>
          <a:noFill/>
          <a:ln/>
        </p:spPr>
        <p:txBody>
          <a:bodyPr wrap="none" lIns="0" tIns="51054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1050" dirty="0">
                <a:solidFill>
                  <a:srgbClr val="A30000"/>
                </a:solidFill>
              </a:rPr>
              <a:t>8.0 ≤ Score &lt; 8.5</a:t>
            </a:r>
            <a:endParaRPr lang="en-US" sz="1050" dirty="0"/>
          </a:p>
        </p:txBody>
      </p:sp>
      <p:sp>
        <p:nvSpPr>
          <p:cNvPr id="9" name="Text 6"/>
          <p:cNvSpPr/>
          <p:nvPr/>
        </p:nvSpPr>
        <p:spPr>
          <a:xfrm>
            <a:off x="435769" y="2598009"/>
            <a:ext cx="4537704" cy="248580"/>
          </a:xfrm>
          <a:prstGeom prst="rect">
            <a:avLst/>
          </a:prstGeom>
          <a:noFill/>
          <a:ln/>
        </p:spPr>
        <p:txBody>
          <a:bodyPr wrap="square" lIns="0" tIns="51054" rIns="0" bIns="68072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834" dirty="0">
                <a:solidFill>
                  <a:srgbClr val="333333"/>
                </a:solidFill>
              </a:rPr>
              <a:t>Excellente expérience globale, quelques détails mineurs.</a:t>
            </a:r>
            <a:endParaRPr lang="en-US" sz="834" dirty="0"/>
          </a:p>
        </p:txBody>
      </p:sp>
      <p:sp>
        <p:nvSpPr>
          <p:cNvPr id="10" name="Text 7"/>
          <p:cNvSpPr/>
          <p:nvPr/>
        </p:nvSpPr>
        <p:spPr>
          <a:xfrm>
            <a:off x="435769" y="2868020"/>
            <a:ext cx="1815071" cy="257175"/>
          </a:xfrm>
          <a:prstGeom prst="rect">
            <a:avLst/>
          </a:prstGeom>
          <a:noFill/>
          <a:ln/>
        </p:spPr>
        <p:txBody>
          <a:bodyPr wrap="none" lIns="0" tIns="51054" rIns="0" bIns="0" rtlCol="0" anchor="t">
            <a:spAutoFit/>
          </a:bodyPr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090" b="1" dirty="0">
                <a:solidFill>
                  <a:srgbClr val="E60000"/>
                </a:solidFill>
              </a:rPr>
              <a:t>⚠️ Bon mais risqué</a:t>
            </a:r>
            <a:endParaRPr lang="en-US" sz="1090" dirty="0"/>
          </a:p>
        </p:txBody>
      </p:sp>
      <p:sp>
        <p:nvSpPr>
          <p:cNvPr id="11" name="Text 8"/>
          <p:cNvSpPr/>
          <p:nvPr/>
        </p:nvSpPr>
        <p:spPr>
          <a:xfrm>
            <a:off x="435769" y="3125195"/>
            <a:ext cx="4537704" cy="250031"/>
          </a:xfrm>
          <a:prstGeom prst="rect">
            <a:avLst/>
          </a:prstGeom>
          <a:noFill/>
          <a:ln/>
        </p:spPr>
        <p:txBody>
          <a:bodyPr wrap="none" lIns="0" tIns="51054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1050" dirty="0">
                <a:solidFill>
                  <a:srgbClr val="A30000"/>
                </a:solidFill>
              </a:rPr>
              <a:t>7.0 ≤ Score &lt; 8.0</a:t>
            </a:r>
            <a:endParaRPr lang="en-US" sz="1050" dirty="0"/>
          </a:p>
        </p:txBody>
      </p:sp>
      <p:sp>
        <p:nvSpPr>
          <p:cNvPr id="12" name="Text 9"/>
          <p:cNvSpPr/>
          <p:nvPr/>
        </p:nvSpPr>
        <p:spPr>
          <a:xfrm>
            <a:off x="435769" y="3375227"/>
            <a:ext cx="4537704" cy="248580"/>
          </a:xfrm>
          <a:prstGeom prst="rect">
            <a:avLst/>
          </a:prstGeom>
          <a:noFill/>
          <a:ln/>
        </p:spPr>
        <p:txBody>
          <a:bodyPr wrap="square" lIns="0" tIns="51054" rIns="0" bIns="68072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834" dirty="0">
                <a:solidFill>
                  <a:srgbClr val="333333"/>
                </a:solidFill>
              </a:rPr>
              <a:t>Bons moments, mais irrégularités ponctuelles.</a:t>
            </a:r>
            <a:endParaRPr lang="en-US" sz="834" dirty="0"/>
          </a:p>
        </p:txBody>
      </p:sp>
      <p:sp>
        <p:nvSpPr>
          <p:cNvPr id="13" name="Text 10"/>
          <p:cNvSpPr/>
          <p:nvPr/>
        </p:nvSpPr>
        <p:spPr>
          <a:xfrm>
            <a:off x="435769" y="3645238"/>
            <a:ext cx="1815071" cy="257175"/>
          </a:xfrm>
          <a:prstGeom prst="rect">
            <a:avLst/>
          </a:prstGeom>
          <a:noFill/>
          <a:ln/>
        </p:spPr>
        <p:txBody>
          <a:bodyPr wrap="none" lIns="0" tIns="51054" rIns="0" bIns="0" rtlCol="0" anchor="t">
            <a:spAutoFit/>
          </a:bodyPr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090" b="1" dirty="0">
                <a:solidFill>
                  <a:srgbClr val="A30000"/>
                </a:solidFill>
              </a:rPr>
              <a:t>❌ À éviter</a:t>
            </a:r>
            <a:endParaRPr lang="en-US" sz="1090" dirty="0"/>
          </a:p>
        </p:txBody>
      </p:sp>
      <p:sp>
        <p:nvSpPr>
          <p:cNvPr id="14" name="Text 11"/>
          <p:cNvSpPr/>
          <p:nvPr/>
        </p:nvSpPr>
        <p:spPr>
          <a:xfrm>
            <a:off x="435769" y="3902413"/>
            <a:ext cx="4537704" cy="237530"/>
          </a:xfrm>
          <a:prstGeom prst="rect">
            <a:avLst/>
          </a:prstGeom>
          <a:noFill/>
          <a:ln/>
        </p:spPr>
        <p:txBody>
          <a:bodyPr wrap="none" lIns="0" tIns="51054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1050" dirty="0">
                <a:solidFill>
                  <a:srgbClr val="A30000"/>
                </a:solidFill>
              </a:rPr>
              <a:t>Score &lt; 7.0</a:t>
            </a:r>
            <a:endParaRPr lang="en-US" sz="1050" dirty="0"/>
          </a:p>
        </p:txBody>
      </p:sp>
      <p:sp>
        <p:nvSpPr>
          <p:cNvPr id="15" name="Text 12"/>
          <p:cNvSpPr/>
          <p:nvPr/>
        </p:nvSpPr>
        <p:spPr>
          <a:xfrm>
            <a:off x="435769" y="4139943"/>
            <a:ext cx="4537704" cy="248580"/>
          </a:xfrm>
          <a:prstGeom prst="rect">
            <a:avLst/>
          </a:prstGeom>
          <a:noFill/>
          <a:ln/>
        </p:spPr>
        <p:txBody>
          <a:bodyPr wrap="square" lIns="0" tIns="51054" rIns="0" bIns="68072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834" dirty="0">
                <a:solidFill>
                  <a:srgbClr val="333333"/>
                </a:solidFill>
              </a:rPr>
              <a:t>Qualité insuffisante pour recommandation éditoriale.</a:t>
            </a:r>
            <a:endParaRPr lang="en-US" sz="834" dirty="0"/>
          </a:p>
        </p:txBody>
      </p:sp>
      <p:sp>
        <p:nvSpPr>
          <p:cNvPr id="16" name="Shape 13"/>
          <p:cNvSpPr/>
          <p:nvPr/>
        </p:nvSpPr>
        <p:spPr>
          <a:xfrm>
            <a:off x="5486400" y="0"/>
            <a:ext cx="3657600" cy="51435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1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0744" y="1707356"/>
            <a:ext cx="2728913" cy="172878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28625" y="428625"/>
            <a:ext cx="5057775" cy="72866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808" b="1" dirty="0">
                <a:solidFill>
                  <a:srgbClr val="A30000"/>
                </a:solidFill>
              </a:rPr>
              <a:t>Système de Recommandation Intelligent</a:t>
            </a:r>
            <a:endParaRPr lang="en-US" sz="1808" dirty="0"/>
          </a:p>
        </p:txBody>
      </p:sp>
      <p:sp>
        <p:nvSpPr>
          <p:cNvPr id="4" name="Text 1"/>
          <p:cNvSpPr/>
          <p:nvPr/>
        </p:nvSpPr>
        <p:spPr>
          <a:xfrm>
            <a:off x="428625" y="1371600"/>
            <a:ext cx="5057775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1050" dirty="0">
                <a:solidFill>
                  <a:srgbClr val="333333"/>
                </a:solidFill>
              </a:rPr>
              <a:t>Application concrète du Score Éditorial pour le filtrage par genre.</a:t>
            </a:r>
            <a:endParaRPr lang="en-US" sz="1050" dirty="0"/>
          </a:p>
        </p:txBody>
      </p:sp>
      <p:sp>
        <p:nvSpPr>
          <p:cNvPr id="5" name="Shape 2"/>
          <p:cNvSpPr/>
          <p:nvPr/>
        </p:nvSpPr>
        <p:spPr>
          <a:xfrm>
            <a:off x="428625" y="1780580"/>
            <a:ext cx="5057775" cy="1671638"/>
          </a:xfrm>
          <a:prstGeom prst="rect">
            <a:avLst/>
          </a:prstGeom>
          <a:solidFill>
            <a:srgbClr val="FFFFFF"/>
          </a:solidFill>
          <a:ln w="9144">
            <a:solidFill>
              <a:srgbClr val="E0E0E0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571500" y="1923455"/>
            <a:ext cx="4772025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683" b="1" dirty="0">
                <a:solidFill>
                  <a:srgbClr val="A30000"/>
                </a:solidFill>
              </a:rPr>
              <a:t>Top Recommandations : Genre "Adventure"</a:t>
            </a:r>
            <a:endParaRPr lang="en-US" sz="683" dirty="0"/>
          </a:p>
        </p:txBody>
      </p:sp>
      <p:sp>
        <p:nvSpPr>
          <p:cNvPr id="7" name="Text 4"/>
          <p:cNvSpPr/>
          <p:nvPr/>
        </p:nvSpPr>
        <p:spPr>
          <a:xfrm>
            <a:off x="571500" y="2237780"/>
            <a:ext cx="285750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090" b="1" dirty="0">
                <a:solidFill>
                  <a:srgbClr val="E60000"/>
                </a:solidFill>
              </a:rPr>
              <a:t>1</a:t>
            </a:r>
            <a:endParaRPr lang="en-US" sz="1090" dirty="0"/>
          </a:p>
        </p:txBody>
      </p:sp>
      <p:sp>
        <p:nvSpPr>
          <p:cNvPr id="8" name="Text 5"/>
          <p:cNvSpPr/>
          <p:nvPr/>
        </p:nvSpPr>
        <p:spPr>
          <a:xfrm>
            <a:off x="857250" y="2257425"/>
            <a:ext cx="3057525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942" dirty="0">
                <a:solidFill>
                  <a:srgbClr val="333333"/>
                </a:solidFill>
              </a:rPr>
              <a:t>Frieren: Beyond Journey's End</a:t>
            </a:r>
            <a:endParaRPr lang="en-US" sz="942" dirty="0"/>
          </a:p>
        </p:txBody>
      </p:sp>
      <p:sp>
        <p:nvSpPr>
          <p:cNvPr id="9" name="Text 6"/>
          <p:cNvSpPr/>
          <p:nvPr/>
        </p:nvSpPr>
        <p:spPr>
          <a:xfrm>
            <a:off x="3914775" y="2257425"/>
            <a:ext cx="57150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r" indent="0" marL="0">
              <a:lnSpc>
                <a:spcPts val="1200"/>
              </a:lnSpc>
              <a:buNone/>
            </a:pPr>
            <a:r>
              <a:rPr lang="en-US" sz="885" b="1" dirty="0">
                <a:solidFill>
                  <a:srgbClr val="A30000"/>
                </a:solidFill>
              </a:rPr>
              <a:t>8.74</a:t>
            </a:r>
            <a:endParaRPr lang="en-US" sz="885" dirty="0"/>
          </a:p>
        </p:txBody>
      </p:sp>
      <p:sp>
        <p:nvSpPr>
          <p:cNvPr id="10" name="Text 7"/>
          <p:cNvSpPr/>
          <p:nvPr/>
        </p:nvSpPr>
        <p:spPr>
          <a:xfrm>
            <a:off x="4486275" y="2277070"/>
            <a:ext cx="857250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r" indent="0" marL="0">
              <a:lnSpc>
                <a:spcPts val="900"/>
              </a:lnSpc>
              <a:buNone/>
            </a:pPr>
            <a:r>
              <a:rPr lang="en-US" sz="727" dirty="0">
                <a:solidFill>
                  <a:srgbClr val="E60000"/>
                </a:solidFill>
              </a:rPr>
              <a:t>💎 Chef-d'œuvre</a:t>
            </a:r>
            <a:endParaRPr lang="en-US" sz="727" dirty="0"/>
          </a:p>
        </p:txBody>
      </p:sp>
      <p:sp>
        <p:nvSpPr>
          <p:cNvPr id="11" name="Text 8"/>
          <p:cNvSpPr/>
          <p:nvPr/>
        </p:nvSpPr>
        <p:spPr>
          <a:xfrm>
            <a:off x="571500" y="2566392"/>
            <a:ext cx="285750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090" b="1" dirty="0">
                <a:solidFill>
                  <a:srgbClr val="E60000"/>
                </a:solidFill>
              </a:rPr>
              <a:t>2</a:t>
            </a:r>
            <a:endParaRPr lang="en-US" sz="1090" dirty="0"/>
          </a:p>
        </p:txBody>
      </p:sp>
      <p:sp>
        <p:nvSpPr>
          <p:cNvPr id="12" name="Text 9"/>
          <p:cNvSpPr/>
          <p:nvPr/>
        </p:nvSpPr>
        <p:spPr>
          <a:xfrm>
            <a:off x="857250" y="2586038"/>
            <a:ext cx="3057525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942" dirty="0">
                <a:solidFill>
                  <a:srgbClr val="333333"/>
                </a:solidFill>
              </a:rPr>
              <a:t>Vinland Saga</a:t>
            </a:r>
            <a:endParaRPr lang="en-US" sz="942" dirty="0"/>
          </a:p>
        </p:txBody>
      </p:sp>
      <p:sp>
        <p:nvSpPr>
          <p:cNvPr id="13" name="Text 10"/>
          <p:cNvSpPr/>
          <p:nvPr/>
        </p:nvSpPr>
        <p:spPr>
          <a:xfrm>
            <a:off x="3914775" y="2586038"/>
            <a:ext cx="57150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r" indent="0" marL="0">
              <a:lnSpc>
                <a:spcPts val="1200"/>
              </a:lnSpc>
              <a:buNone/>
            </a:pPr>
            <a:r>
              <a:rPr lang="en-US" sz="885" b="1" dirty="0">
                <a:solidFill>
                  <a:srgbClr val="A30000"/>
                </a:solidFill>
              </a:rPr>
              <a:t>8.68</a:t>
            </a:r>
            <a:endParaRPr lang="en-US" sz="885" dirty="0"/>
          </a:p>
        </p:txBody>
      </p:sp>
      <p:sp>
        <p:nvSpPr>
          <p:cNvPr id="14" name="Text 11"/>
          <p:cNvSpPr/>
          <p:nvPr/>
        </p:nvSpPr>
        <p:spPr>
          <a:xfrm>
            <a:off x="4486275" y="2605683"/>
            <a:ext cx="857250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r" indent="0" marL="0">
              <a:lnSpc>
                <a:spcPts val="900"/>
              </a:lnSpc>
              <a:buNone/>
            </a:pPr>
            <a:r>
              <a:rPr lang="en-US" sz="727" dirty="0">
                <a:solidFill>
                  <a:srgbClr val="E60000"/>
                </a:solidFill>
              </a:rPr>
              <a:t>💎 Chef-d'œuvre</a:t>
            </a:r>
            <a:endParaRPr lang="en-US" sz="727" dirty="0"/>
          </a:p>
        </p:txBody>
      </p:sp>
      <p:sp>
        <p:nvSpPr>
          <p:cNvPr id="15" name="Text 12"/>
          <p:cNvSpPr/>
          <p:nvPr/>
        </p:nvSpPr>
        <p:spPr>
          <a:xfrm>
            <a:off x="571500" y="2895005"/>
            <a:ext cx="285750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090" b="1" dirty="0">
                <a:solidFill>
                  <a:srgbClr val="E60000"/>
                </a:solidFill>
              </a:rPr>
              <a:t>3</a:t>
            </a:r>
            <a:endParaRPr lang="en-US" sz="1090" dirty="0"/>
          </a:p>
        </p:txBody>
      </p:sp>
      <p:sp>
        <p:nvSpPr>
          <p:cNvPr id="16" name="Text 13"/>
          <p:cNvSpPr/>
          <p:nvPr/>
        </p:nvSpPr>
        <p:spPr>
          <a:xfrm>
            <a:off x="857250" y="2914650"/>
            <a:ext cx="3057525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942" dirty="0">
                <a:solidFill>
                  <a:srgbClr val="333333"/>
                </a:solidFill>
              </a:rPr>
              <a:t>Samurai Champloo</a:t>
            </a:r>
            <a:endParaRPr lang="en-US" sz="942" dirty="0"/>
          </a:p>
        </p:txBody>
      </p:sp>
      <p:sp>
        <p:nvSpPr>
          <p:cNvPr id="17" name="Text 14"/>
          <p:cNvSpPr/>
          <p:nvPr/>
        </p:nvSpPr>
        <p:spPr>
          <a:xfrm>
            <a:off x="3914775" y="2914650"/>
            <a:ext cx="57150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r" indent="0" marL="0">
              <a:lnSpc>
                <a:spcPts val="1200"/>
              </a:lnSpc>
              <a:buNone/>
            </a:pPr>
            <a:r>
              <a:rPr lang="en-US" sz="885" b="1" dirty="0">
                <a:solidFill>
                  <a:srgbClr val="A30000"/>
                </a:solidFill>
              </a:rPr>
              <a:t>8.38</a:t>
            </a:r>
            <a:endParaRPr lang="en-US" sz="885" dirty="0"/>
          </a:p>
        </p:txBody>
      </p:sp>
      <p:sp>
        <p:nvSpPr>
          <p:cNvPr id="18" name="Text 15"/>
          <p:cNvSpPr/>
          <p:nvPr/>
        </p:nvSpPr>
        <p:spPr>
          <a:xfrm>
            <a:off x="4486275" y="2934295"/>
            <a:ext cx="857250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r" indent="0" marL="0">
              <a:lnSpc>
                <a:spcPts val="900"/>
              </a:lnSpc>
              <a:buNone/>
            </a:pPr>
            <a:r>
              <a:rPr lang="en-US" sz="727" dirty="0">
                <a:solidFill>
                  <a:srgbClr val="E60000"/>
                </a:solidFill>
              </a:rPr>
              <a:t>✅ Très bon</a:t>
            </a:r>
            <a:endParaRPr lang="en-US" sz="727" dirty="0"/>
          </a:p>
        </p:txBody>
      </p:sp>
      <p:sp>
        <p:nvSpPr>
          <p:cNvPr id="19" name="Text 16"/>
          <p:cNvSpPr/>
          <p:nvPr/>
        </p:nvSpPr>
        <p:spPr>
          <a:xfrm>
            <a:off x="571500" y="3223617"/>
            <a:ext cx="285750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090" b="1" dirty="0">
                <a:solidFill>
                  <a:srgbClr val="E60000"/>
                </a:solidFill>
              </a:rPr>
              <a:t>4</a:t>
            </a:r>
            <a:endParaRPr lang="en-US" sz="1090" dirty="0"/>
          </a:p>
        </p:txBody>
      </p:sp>
      <p:sp>
        <p:nvSpPr>
          <p:cNvPr id="20" name="Text 17"/>
          <p:cNvSpPr/>
          <p:nvPr/>
        </p:nvSpPr>
        <p:spPr>
          <a:xfrm>
            <a:off x="857250" y="3243263"/>
            <a:ext cx="3057525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942" dirty="0">
                <a:solidFill>
                  <a:srgbClr val="333333"/>
                </a:solidFill>
              </a:rPr>
              <a:t>Made in Abyss</a:t>
            </a:r>
            <a:endParaRPr lang="en-US" sz="942" dirty="0"/>
          </a:p>
        </p:txBody>
      </p:sp>
      <p:sp>
        <p:nvSpPr>
          <p:cNvPr id="21" name="Text 18"/>
          <p:cNvSpPr/>
          <p:nvPr/>
        </p:nvSpPr>
        <p:spPr>
          <a:xfrm>
            <a:off x="3914775" y="3243263"/>
            <a:ext cx="57150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r" indent="0" marL="0">
              <a:lnSpc>
                <a:spcPts val="1200"/>
              </a:lnSpc>
              <a:buNone/>
            </a:pPr>
            <a:r>
              <a:rPr lang="en-US" sz="885" b="1" dirty="0">
                <a:solidFill>
                  <a:srgbClr val="A30000"/>
                </a:solidFill>
              </a:rPr>
              <a:t>8.32</a:t>
            </a:r>
            <a:endParaRPr lang="en-US" sz="885" dirty="0"/>
          </a:p>
        </p:txBody>
      </p:sp>
      <p:sp>
        <p:nvSpPr>
          <p:cNvPr id="22" name="Text 19"/>
          <p:cNvSpPr/>
          <p:nvPr/>
        </p:nvSpPr>
        <p:spPr>
          <a:xfrm>
            <a:off x="4486275" y="3262908"/>
            <a:ext cx="857250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r" indent="0" marL="0">
              <a:lnSpc>
                <a:spcPts val="900"/>
              </a:lnSpc>
              <a:buNone/>
            </a:pPr>
            <a:r>
              <a:rPr lang="en-US" sz="727" dirty="0">
                <a:solidFill>
                  <a:srgbClr val="E60000"/>
                </a:solidFill>
              </a:rPr>
              <a:t>✅ Très bon</a:t>
            </a:r>
            <a:endParaRPr lang="en-US" sz="727" dirty="0"/>
          </a:p>
        </p:txBody>
      </p:sp>
      <p:pic>
        <p:nvPicPr>
          <p:cNvPr id="2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625" y="3759398"/>
            <a:ext cx="171450" cy="171450"/>
          </a:xfrm>
          <a:prstGeom prst="rect">
            <a:avLst/>
          </a:prstGeom>
        </p:spPr>
      </p:pic>
      <p:sp>
        <p:nvSpPr>
          <p:cNvPr id="24" name="Text 20"/>
          <p:cNvSpPr/>
          <p:nvPr/>
        </p:nvSpPr>
        <p:spPr>
          <a:xfrm>
            <a:off x="707231" y="3723680"/>
            <a:ext cx="4779169" cy="38576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885" b="1" dirty="0">
                <a:solidFill>
                  <a:srgbClr val="333333"/>
                </a:solidFill>
              </a:rPr>
              <a:t>Avantage Métier :</a:t>
            </a:r>
            <a:pPr algn="l" indent="0" marL="0">
              <a:lnSpc>
                <a:spcPts val="1500"/>
              </a:lnSpc>
              <a:buNone/>
            </a:pPr>
            <a:r>
              <a:rPr lang="en-US" sz="942" dirty="0">
                <a:solidFill>
                  <a:srgbClr val="333333"/>
                </a:solidFill>
              </a:rPr>
              <a:t> Propose du contenu de haute confiance à l'utilisateur, </a:t>
            </a:r>
            <a:pPr algn="l" indent="0" marL="0">
              <a:lnSpc>
                <a:spcPts val="1500"/>
              </a:lnSpc>
              <a:buNone/>
            </a:pPr>
            <a:r>
              <a:rPr lang="en-US" sz="942" dirty="0">
                <a:solidFill>
                  <a:srgbClr val="333333"/>
                </a:solidFill>
              </a:rPr>
              <a:t>réduisant le taux de rebond et augmentant la satisfaction à long terme.</a:t>
            </a:r>
            <a:endParaRPr lang="en-US" sz="885" dirty="0"/>
          </a:p>
        </p:txBody>
      </p:sp>
      <p:sp>
        <p:nvSpPr>
          <p:cNvPr id="25" name="Shape 21"/>
          <p:cNvSpPr/>
          <p:nvPr/>
        </p:nvSpPr>
        <p:spPr>
          <a:xfrm>
            <a:off x="5486400" y="0"/>
            <a:ext cx="3657600" cy="51435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2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7856" y="428625"/>
            <a:ext cx="3214688" cy="428625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2026-02-04T17:41:35Z</dcterms:created>
  <dcterms:modified xsi:type="dcterms:W3CDTF">2026-02-04T17:41:35Z</dcterms:modified>
</cp:coreProperties>
</file>